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907" r:id="rId5"/>
    <p:sldId id="260" r:id="rId6"/>
    <p:sldId id="889" r:id="rId7"/>
    <p:sldId id="266" r:id="rId8"/>
    <p:sldId id="897" r:id="rId9"/>
    <p:sldId id="906" r:id="rId10"/>
    <p:sldId id="898" r:id="rId11"/>
    <p:sldId id="899" r:id="rId12"/>
    <p:sldId id="903" r:id="rId13"/>
    <p:sldId id="896" r:id="rId14"/>
    <p:sldId id="901" r:id="rId15"/>
    <p:sldId id="905" r:id="rId16"/>
    <p:sldId id="902" r:id="rId17"/>
    <p:sldId id="900" r:id="rId18"/>
    <p:sldId id="890" r:id="rId19"/>
    <p:sldId id="891" r:id="rId20"/>
    <p:sldId id="908" r:id="rId21"/>
    <p:sldId id="892" r:id="rId22"/>
    <p:sldId id="909" r:id="rId23"/>
    <p:sldId id="910" r:id="rId24"/>
    <p:sldId id="911" r:id="rId25"/>
    <p:sldId id="912" r:id="rId26"/>
    <p:sldId id="894" r:id="rId27"/>
    <p:sldId id="301" r:id="rId28"/>
    <p:sldId id="893" r:id="rId29"/>
    <p:sldId id="895"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5A22"/>
    <a:srgbClr val="F66532"/>
    <a:srgbClr val="F77243"/>
    <a:srgbClr val="F5480B"/>
    <a:srgbClr val="F6622E"/>
    <a:srgbClr val="EF3535"/>
    <a:srgbClr val="FF3B3B"/>
    <a:srgbClr val="DA0000"/>
    <a:srgbClr val="00B050"/>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60"/>
  </p:normalViewPr>
  <p:slideViewPr>
    <p:cSldViewPr snapToGrid="0">
      <p:cViewPr varScale="1">
        <p:scale>
          <a:sx n="76" d="100"/>
          <a:sy n="76" d="100"/>
        </p:scale>
        <p:origin x="115" y="1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C79DC-B647-4CAA-9E37-75F539C18D89}" type="datetimeFigureOut">
              <a:rPr lang="it-IT" smtClean="0"/>
              <a:t>04/02/2022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823D8-48CE-4F24-B5ED-9E10ECD3F75D}" type="slidenum">
              <a:rPr lang="it-IT" smtClean="0"/>
              <a:t>‹N›</a:t>
            </a:fld>
            <a:endParaRPr lang="it-IT"/>
          </a:p>
        </p:txBody>
      </p:sp>
    </p:spTree>
    <p:extLst>
      <p:ext uri="{BB962C8B-B14F-4D97-AF65-F5344CB8AC3E}">
        <p14:creationId xmlns:p14="http://schemas.microsoft.com/office/powerpoint/2010/main" val="2058595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ed7641f28b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ed7641f28b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49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BE807F-E0D4-4422-98B1-275933C82BD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09AC80-B5D3-430B-B35A-057699C62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D466370-2F07-4B56-8F73-017469B48160}"/>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5F2C8FA2-9768-4A5A-AB08-837331B54E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03A70F-D368-4DA6-9460-F1BC828E6FC9}"/>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63479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A96E6A-1B47-4181-B2A9-55DEA93E89B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B81FC-8C3D-449B-AC9D-CAF5002E3D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D9065F-2280-4403-A661-D0FE29884B0C}"/>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4E95BF65-A6A0-4079-A774-893241D73F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0A5AAD-D423-429A-B4EE-27B170B8B080}"/>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426590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61D3459-6E40-40D0-B5EE-FF25F9081ED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E0AFBD0-78AF-4167-8E40-9710E628768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4ED459-301C-4357-BF4F-87AD87151A9E}"/>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1657502F-6C92-45AE-999B-E5D2AE42CAB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70674E-2486-4E4D-8268-E2E4A7006E69}"/>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1424534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850B5D-D31D-4A46-9425-E1A4376427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1D10292-00C6-49B5-A8C8-4CE9C33BD89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A6F58D-69F5-4490-B464-6C84005B2850}"/>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376AC899-9460-46AA-8500-BECD73816B6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F06539E-B2A2-4DB5-A178-E85D64848E73}"/>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2521981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D187CB-40B0-4BCA-88C6-DDED6FE2817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A819A22-8B72-4D5B-A711-1CEF2D3763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96479A8-56B8-4509-ACE8-E2FDB86BDAA5}"/>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0663CC80-2AE3-486D-9DA5-C3D6F1D58C3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4D2A6B-EB5A-4788-8C52-79B8D1A56C51}"/>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135333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0667AE-AD36-40B5-92D2-22BFCD836AE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7874D05-9CF8-46F8-905F-ABAC39878C6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6168F64-150D-4FAC-BCAA-8F509694B18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1070DC2-6133-4CB4-AB7B-950EDFBDEC26}"/>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6" name="Segnaposto piè di pagina 5">
            <a:extLst>
              <a:ext uri="{FF2B5EF4-FFF2-40B4-BE49-F238E27FC236}">
                <a16:creationId xmlns:a16="http://schemas.microsoft.com/office/drawing/2014/main" id="{FDE84425-015F-4C93-93F5-B4F17EF9CAF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A1AAEC9-6238-49E9-91DA-42FE1C4DB6E7}"/>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288868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275533-8862-43FD-BE63-4A088F28EAE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107E1E-F582-498E-87EA-9C5C23C6C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CD3279F-E162-4DFD-9D77-2FC72A44E72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B9FC40B-7F70-4E74-8818-1D3C8B783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96B62FE-8632-484B-A3D4-9762727DB8B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1A278CD-1545-40D7-84A0-4D749886AFA4}"/>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8" name="Segnaposto piè di pagina 7">
            <a:extLst>
              <a:ext uri="{FF2B5EF4-FFF2-40B4-BE49-F238E27FC236}">
                <a16:creationId xmlns:a16="http://schemas.microsoft.com/office/drawing/2014/main" id="{9C803F00-59B6-46FE-822E-7EC81C542AA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C658A3F-9745-4CF2-B2BD-4A6F4A92686F}"/>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236300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16A638-ACA3-42C1-AA24-32AEC7D4281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1FA679F-7220-459B-87C7-983F86ACB62C}"/>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4" name="Segnaposto piè di pagina 3">
            <a:extLst>
              <a:ext uri="{FF2B5EF4-FFF2-40B4-BE49-F238E27FC236}">
                <a16:creationId xmlns:a16="http://schemas.microsoft.com/office/drawing/2014/main" id="{929780FB-6767-4EE0-BBD4-F8AE0C8FC43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A3EC387-5CB6-43DC-97DB-0A8983811E3B}"/>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43723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B015E27-F2C5-48A2-9577-83A0EFAE6C88}"/>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3" name="Segnaposto piè di pagina 2">
            <a:extLst>
              <a:ext uri="{FF2B5EF4-FFF2-40B4-BE49-F238E27FC236}">
                <a16:creationId xmlns:a16="http://schemas.microsoft.com/office/drawing/2014/main" id="{5EE7B630-ED6E-477D-8EEB-977EB82BB91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BD701DE-9E77-4189-966F-1F9384F28858}"/>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2395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2BC34-221B-4E09-B74F-AA97C65EADF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1EAD4E4-6E79-48A3-87AC-2F3FEFEFE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2CFAD4F-F4DF-4C14-BB81-869D5CDC1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4A834F-85DA-4D68-92C2-DF7B75D85C34}"/>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6" name="Segnaposto piè di pagina 5">
            <a:extLst>
              <a:ext uri="{FF2B5EF4-FFF2-40B4-BE49-F238E27FC236}">
                <a16:creationId xmlns:a16="http://schemas.microsoft.com/office/drawing/2014/main" id="{7AB666A3-2200-492C-AFB9-743317C0000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E139C72-73ED-4C08-9603-1140D354BC25}"/>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382766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5EACF8-BC65-4F37-9F90-F04404F9A9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69EED90-0FA5-49B0-8A49-F67667EF04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F81167E-7B40-4A17-92D5-B9F72D749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57976F9-5503-48D9-AA2B-15784E995E8D}"/>
              </a:ext>
            </a:extLst>
          </p:cNvPr>
          <p:cNvSpPr>
            <a:spLocks noGrp="1"/>
          </p:cNvSpPr>
          <p:nvPr>
            <p:ph type="dt" sz="half" idx="10"/>
          </p:nvPr>
        </p:nvSpPr>
        <p:spPr/>
        <p:txBody>
          <a:bodyPr/>
          <a:lstStyle/>
          <a:p>
            <a:fld id="{A46DA6DC-BEB6-4F34-A03E-45E9F3FDFA16}" type="datetimeFigureOut">
              <a:rPr lang="it-IT" smtClean="0"/>
              <a:t>04/02/2022</a:t>
            </a:fld>
            <a:endParaRPr lang="it-IT"/>
          </a:p>
        </p:txBody>
      </p:sp>
      <p:sp>
        <p:nvSpPr>
          <p:cNvPr id="6" name="Segnaposto piè di pagina 5">
            <a:extLst>
              <a:ext uri="{FF2B5EF4-FFF2-40B4-BE49-F238E27FC236}">
                <a16:creationId xmlns:a16="http://schemas.microsoft.com/office/drawing/2014/main" id="{2E2D10D2-304D-4C8A-8CCB-5183DDE30D6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34A1578-3844-4CBA-85F9-80564B3D4B6C}"/>
              </a:ext>
            </a:extLst>
          </p:cNvPr>
          <p:cNvSpPr>
            <a:spLocks noGrp="1"/>
          </p:cNvSpPr>
          <p:nvPr>
            <p:ph type="sldNum" sz="quarter" idx="12"/>
          </p:nvPr>
        </p:nvSpPr>
        <p:spPr/>
        <p:txBody>
          <a:bodyPr/>
          <a:lstStyle/>
          <a:p>
            <a:fld id="{89D85058-B7CE-4053-AB56-2246AB11A1A6}" type="slidenum">
              <a:rPr lang="it-IT" smtClean="0"/>
              <a:t>‹N›</a:t>
            </a:fld>
            <a:endParaRPr lang="it-IT"/>
          </a:p>
        </p:txBody>
      </p:sp>
    </p:spTree>
    <p:extLst>
      <p:ext uri="{BB962C8B-B14F-4D97-AF65-F5344CB8AC3E}">
        <p14:creationId xmlns:p14="http://schemas.microsoft.com/office/powerpoint/2010/main" val="144340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A8DE0"/>
            </a:gs>
            <a:gs pos="100000">
              <a:schemeClr val="bg1"/>
            </a:gs>
            <a:gs pos="61000">
              <a:srgbClr val="2A8DE0"/>
            </a:gs>
            <a:gs pos="84000">
              <a:schemeClr val="accent1">
                <a:lumMod val="30000"/>
                <a:lumOff val="7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92036A9-F56F-453E-8DF5-A186BF9A40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0663B88-96AF-49C4-9052-91CFBB102B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23DCA2F-B14D-45C0-93E3-5CDCE6F9F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DA6DC-BEB6-4F34-A03E-45E9F3FDFA16}" type="datetimeFigureOut">
              <a:rPr lang="it-IT" smtClean="0"/>
              <a:t>04/02/2022</a:t>
            </a:fld>
            <a:endParaRPr lang="it-IT"/>
          </a:p>
        </p:txBody>
      </p:sp>
      <p:sp>
        <p:nvSpPr>
          <p:cNvPr id="5" name="Segnaposto piè di pagina 4">
            <a:extLst>
              <a:ext uri="{FF2B5EF4-FFF2-40B4-BE49-F238E27FC236}">
                <a16:creationId xmlns:a16="http://schemas.microsoft.com/office/drawing/2014/main" id="{312B9349-F49F-4AB7-A7C4-C874D145D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CB97B5AE-4A65-4BAA-A07F-E31B33B8B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85058-B7CE-4053-AB56-2246AB11A1A6}" type="slidenum">
              <a:rPr lang="it-IT" smtClean="0"/>
              <a:t>‹N›</a:t>
            </a:fld>
            <a:endParaRPr lang="it-IT"/>
          </a:p>
        </p:txBody>
      </p:sp>
    </p:spTree>
    <p:extLst>
      <p:ext uri="{BB962C8B-B14F-4D97-AF65-F5344CB8AC3E}">
        <p14:creationId xmlns:p14="http://schemas.microsoft.com/office/powerpoint/2010/main" val="2972818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BCBA305-6320-46C2-8DFF-48910F198E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984" y="985231"/>
            <a:ext cx="6863715" cy="3461385"/>
          </a:xfrm>
          <a:prstGeom prst="rect">
            <a:avLst/>
          </a:prstGeom>
          <a:noFill/>
          <a:ln>
            <a:noFill/>
          </a:ln>
        </p:spPr>
      </p:pic>
      <p:pic>
        <p:nvPicPr>
          <p:cNvPr id="5" name="Elemento grafico 6">
            <a:extLst>
              <a:ext uri="{FF2B5EF4-FFF2-40B4-BE49-F238E27FC236}">
                <a16:creationId xmlns:a16="http://schemas.microsoft.com/office/drawing/2014/main" id="{868F9E77-4522-4157-891C-0A2EB081A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6519" y="292591"/>
            <a:ext cx="2000250" cy="2000250"/>
          </a:xfrm>
          <a:prstGeom prst="rect">
            <a:avLst/>
          </a:prstGeom>
        </p:spPr>
      </p:pic>
      <p:sp>
        <p:nvSpPr>
          <p:cNvPr id="7" name="Rettangolo 6">
            <a:extLst>
              <a:ext uri="{FF2B5EF4-FFF2-40B4-BE49-F238E27FC236}">
                <a16:creationId xmlns:a16="http://schemas.microsoft.com/office/drawing/2014/main" id="{34356ED7-00B0-4E0A-B49F-C2AB67C79BD7}"/>
              </a:ext>
            </a:extLst>
          </p:cNvPr>
          <p:cNvSpPr/>
          <p:nvPr/>
        </p:nvSpPr>
        <p:spPr>
          <a:xfrm>
            <a:off x="701041" y="2580005"/>
            <a:ext cx="3454400" cy="3820795"/>
          </a:xfrm>
          <a:prstGeom prst="rect">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it-IT" sz="1100">
                <a:effectLst/>
                <a:ea typeface="Calibri" panose="020F0502020204030204" pitchFamily="34" charset="0"/>
                <a:cs typeface="Times New Roman" panose="02020603050405020304" pitchFamily="18" charset="0"/>
              </a:rPr>
              <a:t> </a:t>
            </a:r>
          </a:p>
        </p:txBody>
      </p:sp>
      <p:sp>
        <p:nvSpPr>
          <p:cNvPr id="6" name="Casella di testo 5">
            <a:extLst>
              <a:ext uri="{FF2B5EF4-FFF2-40B4-BE49-F238E27FC236}">
                <a16:creationId xmlns:a16="http://schemas.microsoft.com/office/drawing/2014/main" id="{23AD623C-3CB8-4A41-9805-320C3CC7BA0C}"/>
              </a:ext>
            </a:extLst>
          </p:cNvPr>
          <p:cNvSpPr txBox="1">
            <a:spLocks noChangeArrowheads="1"/>
          </p:cNvSpPr>
          <p:nvPr/>
        </p:nvSpPr>
        <p:spPr bwMode="auto">
          <a:xfrm>
            <a:off x="842401" y="2715924"/>
            <a:ext cx="3171825" cy="124142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200" b="0" i="0"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Twitter Sentiment Analysis </a:t>
            </a:r>
            <a:r>
              <a:rPr kumimoji="0" lang="it-IT" altLang="it-IT" sz="2200" b="0" i="0" u="none" strike="noStrike" cap="none" normalizeH="0" baseline="0" dirty="0" err="1">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during</a:t>
            </a:r>
            <a:r>
              <a:rPr kumimoji="0" lang="it-IT" altLang="it-IT" sz="2200" b="0" i="0"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 </a:t>
            </a:r>
            <a:r>
              <a:rPr kumimoji="0" lang="it-IT" altLang="it-IT" sz="2200" b="0" i="0" u="none" strike="noStrike" cap="none" normalizeH="0" baseline="0" dirty="0" err="1">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italian</a:t>
            </a:r>
            <a:r>
              <a:rPr kumimoji="0" lang="it-IT" altLang="it-IT" sz="2200" b="0" i="0"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 TV show: </a:t>
            </a:r>
            <a:r>
              <a:rPr kumimoji="0" lang="it-IT" altLang="it-IT" sz="220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r>
              <a:rPr kumimoji="0" lang="it-IT" altLang="it-IT" sz="2200" b="0" i="0"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Amici 2021</a:t>
            </a:r>
            <a:r>
              <a:rPr kumimoji="0" lang="it-IT" altLang="it-IT" sz="220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 di testo 7">
            <a:extLst>
              <a:ext uri="{FF2B5EF4-FFF2-40B4-BE49-F238E27FC236}">
                <a16:creationId xmlns:a16="http://schemas.microsoft.com/office/drawing/2014/main" id="{219C63AA-5F2D-4476-9C63-C4BC332200E4}"/>
              </a:ext>
            </a:extLst>
          </p:cNvPr>
          <p:cNvSpPr txBox="1">
            <a:spLocks noChangeArrowheads="1"/>
          </p:cNvSpPr>
          <p:nvPr/>
        </p:nvSpPr>
        <p:spPr bwMode="auto">
          <a:xfrm>
            <a:off x="842401" y="4244513"/>
            <a:ext cx="312848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200" b="0" i="0" u="none" strike="noStrike" cap="none" normalizeH="0" baseline="0" dirty="0">
                <a:ln>
                  <a:noFill/>
                </a:ln>
                <a:solidFill>
                  <a:srgbClr val="15588F"/>
                </a:solidFill>
                <a:effectLst/>
                <a:latin typeface="Roboto" panose="02000000000000000000" pitchFamily="2" charset="0"/>
                <a:ea typeface="Calibri" panose="020F0502020204030204" pitchFamily="34" charset="0"/>
                <a:cs typeface="Times New Roman" panose="02020603050405020304" pitchFamily="18" charset="0"/>
              </a:rPr>
              <a:t>Docente:</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1"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Delfina Malandrino</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1"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Rocco Zaccagnino</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200" b="0" i="0" u="none" strike="noStrike" cap="none" normalizeH="0" baseline="0" dirty="0">
                <a:ln>
                  <a:noFill/>
                </a:ln>
                <a:solidFill>
                  <a:srgbClr val="15588F"/>
                </a:solidFill>
                <a:effectLst/>
                <a:latin typeface="Roboto" panose="02000000000000000000" pitchFamily="2" charset="0"/>
                <a:ea typeface="Calibri" panose="020F0502020204030204" pitchFamily="34" charset="0"/>
                <a:cs typeface="Times New Roman" panose="02020603050405020304" pitchFamily="18" charset="0"/>
              </a:rPr>
              <a:t>Componenti gruppo:</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1"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Antonio Zizzari</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1"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Vincenzo Marrazzo</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1" u="none" strike="noStrike" cap="none" normalizeH="0" baseline="0" dirty="0">
                <a:ln>
                  <a:noFill/>
                </a:ln>
                <a:solidFill>
                  <a:srgbClr val="FFFFFF"/>
                </a:solidFill>
                <a:effectLst/>
                <a:latin typeface="Roboto" panose="02000000000000000000" pitchFamily="2" charset="0"/>
                <a:ea typeface="Calibri" panose="020F0502020204030204" pitchFamily="34" charset="0"/>
                <a:cs typeface="Times New Roman" panose="02020603050405020304" pitchFamily="18" charset="0"/>
              </a:rPr>
              <a:t>Simone Giglio</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cxnSp>
        <p:nvCxnSpPr>
          <p:cNvPr id="10" name="Connettore diritto 9">
            <a:extLst>
              <a:ext uri="{FF2B5EF4-FFF2-40B4-BE49-F238E27FC236}">
                <a16:creationId xmlns:a16="http://schemas.microsoft.com/office/drawing/2014/main" id="{965D9221-99E0-4892-B685-42DA8F5A005B}"/>
              </a:ext>
            </a:extLst>
          </p:cNvPr>
          <p:cNvCxnSpPr/>
          <p:nvPr/>
        </p:nvCxnSpPr>
        <p:spPr>
          <a:xfrm>
            <a:off x="960756" y="4117975"/>
            <a:ext cx="2936240"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7">
            <a:extLst>
              <a:ext uri="{FF2B5EF4-FFF2-40B4-BE49-F238E27FC236}">
                <a16:creationId xmlns:a16="http://schemas.microsoft.com/office/drawing/2014/main" id="{2063978D-0CA7-4911-AA26-D8D7CD47DDC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Rectangle 11">
            <a:extLst>
              <a:ext uri="{FF2B5EF4-FFF2-40B4-BE49-F238E27FC236}">
                <a16:creationId xmlns:a16="http://schemas.microsoft.com/office/drawing/2014/main" id="{3FB14F26-3AB7-4110-BC6A-B98D75D2275E}"/>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6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04E00CB8-096B-4339-9B8D-CC455792BF6D}"/>
              </a:ext>
            </a:extLst>
          </p:cNvPr>
          <p:cNvSpPr txBox="1"/>
          <p:nvPr/>
        </p:nvSpPr>
        <p:spPr>
          <a:xfrm>
            <a:off x="6638568" y="4816796"/>
            <a:ext cx="3536546" cy="954107"/>
          </a:xfrm>
          <a:prstGeom prst="rect">
            <a:avLst/>
          </a:prstGeom>
          <a:noFill/>
          <a:ln w="28575">
            <a:solidFill>
              <a:schemeClr val="bg1"/>
            </a:solidFill>
          </a:ln>
        </p:spPr>
        <p:txBody>
          <a:bodyPr wrap="none" rtlCol="0">
            <a:spAutoFit/>
          </a:bodyPr>
          <a:lstStyle/>
          <a:p>
            <a:pPr algn="ctr"/>
            <a:r>
              <a:rPr lang="it-IT" sz="2800" dirty="0">
                <a:solidFill>
                  <a:schemeClr val="bg1"/>
                </a:solidFill>
                <a:latin typeface="Roboto" panose="02000000000000000000" pitchFamily="2" charset="0"/>
                <a:ea typeface="Roboto" panose="02000000000000000000" pitchFamily="2" charset="0"/>
              </a:rPr>
              <a:t>ANNO ACCADEMICO</a:t>
            </a:r>
          </a:p>
          <a:p>
            <a:pPr algn="ctr"/>
            <a:r>
              <a:rPr lang="it-IT" sz="2800" dirty="0">
                <a:solidFill>
                  <a:schemeClr val="bg1"/>
                </a:solidFill>
                <a:latin typeface="Roboto" panose="02000000000000000000" pitchFamily="2" charset="0"/>
                <a:ea typeface="Roboto" panose="02000000000000000000" pitchFamily="2" charset="0"/>
              </a:rPr>
              <a:t>2021 / 2022</a:t>
            </a:r>
          </a:p>
        </p:txBody>
      </p:sp>
    </p:spTree>
    <p:extLst>
      <p:ext uri="{BB962C8B-B14F-4D97-AF65-F5344CB8AC3E}">
        <p14:creationId xmlns:p14="http://schemas.microsoft.com/office/powerpoint/2010/main" val="364679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C596A11A-A613-4391-97BF-4844DF8675D8}"/>
              </a:ext>
            </a:extLst>
          </p:cNvPr>
          <p:cNvSpPr txBox="1"/>
          <p:nvPr/>
        </p:nvSpPr>
        <p:spPr>
          <a:xfrm>
            <a:off x="1636750" y="513649"/>
            <a:ext cx="6268063" cy="707886"/>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3600">
                <a:latin typeface="Roboto" panose="02000000000000000000" pitchFamily="2" charset="0"/>
                <a:ea typeface="Roboto" panose="020000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solidFill>
                  <a:schemeClr val="tx1"/>
                </a:solidFill>
              </a:rPr>
              <a:t>LEMMATIZZATORE</a:t>
            </a:r>
          </a:p>
        </p:txBody>
      </p:sp>
      <p:sp>
        <p:nvSpPr>
          <p:cNvPr id="3" name="Cerchio vuoto 2">
            <a:extLst>
              <a:ext uri="{FF2B5EF4-FFF2-40B4-BE49-F238E27FC236}">
                <a16:creationId xmlns:a16="http://schemas.microsoft.com/office/drawing/2014/main" id="{50E199B4-E011-4DAF-8549-D53F9B4CC965}"/>
              </a:ext>
            </a:extLst>
          </p:cNvPr>
          <p:cNvSpPr/>
          <p:nvPr/>
        </p:nvSpPr>
        <p:spPr>
          <a:xfrm>
            <a:off x="319228" y="292406"/>
            <a:ext cx="1179870" cy="1150375"/>
          </a:xfrm>
          <a:prstGeom prst="donut">
            <a:avLst>
              <a:gd name="adj" fmla="val 7906"/>
            </a:avLst>
          </a:prstGeom>
          <a:solidFill>
            <a:schemeClr val="tx1"/>
          </a:solidFill>
          <a:ln w="38100">
            <a:solidFill>
              <a:srgbClr val="2D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2DAAE1"/>
              </a:solidFill>
            </a:endParaRPr>
          </a:p>
        </p:txBody>
      </p:sp>
      <p:sp>
        <p:nvSpPr>
          <p:cNvPr id="4" name="CasellaDiTesto 3">
            <a:extLst>
              <a:ext uri="{FF2B5EF4-FFF2-40B4-BE49-F238E27FC236}">
                <a16:creationId xmlns:a16="http://schemas.microsoft.com/office/drawing/2014/main" id="{1DF94176-D072-4A4B-8840-B9681FAC2B46}"/>
              </a:ext>
            </a:extLst>
          </p:cNvPr>
          <p:cNvSpPr txBox="1"/>
          <p:nvPr/>
        </p:nvSpPr>
        <p:spPr>
          <a:xfrm>
            <a:off x="714238" y="513649"/>
            <a:ext cx="388248" cy="707886"/>
          </a:xfrm>
          <a:prstGeom prst="rect">
            <a:avLst/>
          </a:prstGeom>
          <a:noFill/>
        </p:spPr>
        <p:txBody>
          <a:bodyPr wrap="none" rtlCol="0">
            <a:spAutoFit/>
          </a:bodyPr>
          <a:lstStyle/>
          <a:p>
            <a:r>
              <a:rPr lang="it-IT" sz="4000" b="1" dirty="0">
                <a:latin typeface="Bahnschrift Condensed" panose="020B0502040204020203" pitchFamily="34" charset="0"/>
              </a:rPr>
              <a:t>3</a:t>
            </a:r>
            <a:endParaRPr lang="it-IT" sz="2400" b="1" dirty="0">
              <a:latin typeface="Bahnschrift Condensed" panose="020B0502040204020203" pitchFamily="34" charset="0"/>
            </a:endParaRPr>
          </a:p>
        </p:txBody>
      </p:sp>
      <p:cxnSp>
        <p:nvCxnSpPr>
          <p:cNvPr id="7" name="Connettore diritto 6">
            <a:extLst>
              <a:ext uri="{FF2B5EF4-FFF2-40B4-BE49-F238E27FC236}">
                <a16:creationId xmlns:a16="http://schemas.microsoft.com/office/drawing/2014/main" id="{0515F32F-90B9-4566-9F7C-629A95D46F87}"/>
              </a:ext>
            </a:extLst>
          </p:cNvPr>
          <p:cNvCxnSpPr>
            <a:cxnSpLocks/>
          </p:cNvCxnSpPr>
          <p:nvPr/>
        </p:nvCxnSpPr>
        <p:spPr>
          <a:xfrm>
            <a:off x="401747" y="2207560"/>
            <a:ext cx="0" cy="10258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6CBDAB7-94C3-4BB4-B87F-889D387E5D77}"/>
              </a:ext>
            </a:extLst>
          </p:cNvPr>
          <p:cNvCxnSpPr>
            <a:cxnSpLocks/>
          </p:cNvCxnSpPr>
          <p:nvPr/>
        </p:nvCxnSpPr>
        <p:spPr>
          <a:xfrm>
            <a:off x="401747" y="3233394"/>
            <a:ext cx="0" cy="128204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C86979E-731E-4FDC-AD90-84A279815B85}"/>
              </a:ext>
            </a:extLst>
          </p:cNvPr>
          <p:cNvSpPr txBox="1"/>
          <p:nvPr/>
        </p:nvSpPr>
        <p:spPr>
          <a:xfrm>
            <a:off x="533262" y="2160425"/>
            <a:ext cx="6970474" cy="3477875"/>
          </a:xfrm>
          <a:prstGeom prst="rect">
            <a:avLst/>
          </a:prstGeom>
          <a:noFill/>
        </p:spPr>
        <p:txBody>
          <a:bodyPr wrap="square" rtlCol="0">
            <a:spAutoFit/>
          </a:bodyPr>
          <a:lstStyle/>
          <a:p>
            <a:pPr algn="just"/>
            <a:r>
              <a:rPr lang="it-IT" sz="2200" dirty="0">
                <a:latin typeface="Bahnschrift Light" panose="020B0502040204020203" pitchFamily="34" charset="0"/>
                <a:ea typeface="Roboto" panose="02000000000000000000" pitchFamily="2" charset="0"/>
              </a:rPr>
              <a:t>Attraverso la libreria «</a:t>
            </a:r>
            <a:r>
              <a:rPr lang="it-IT" sz="2200" dirty="0" err="1">
                <a:latin typeface="Bahnschrift Light" panose="020B0502040204020203" pitchFamily="34" charset="0"/>
                <a:ea typeface="Roboto" panose="02000000000000000000" pitchFamily="2" charset="0"/>
              </a:rPr>
              <a:t>Spacy</a:t>
            </a:r>
            <a:r>
              <a:rPr lang="it-IT" sz="2200" dirty="0">
                <a:latin typeface="Bahnschrift Light" panose="020B0502040204020203" pitchFamily="34" charset="0"/>
                <a:ea typeface="Roboto" panose="02000000000000000000" pitchFamily="2" charset="0"/>
              </a:rPr>
              <a:t>», è possibile avere un’analisi grammaticale del testo passato abbastanza accurata dovuto dal modello di machine-learning.</a:t>
            </a:r>
          </a:p>
          <a:p>
            <a:pPr algn="just"/>
            <a:r>
              <a:rPr lang="it-IT" sz="2200" dirty="0">
                <a:latin typeface="Bahnschrift Light" panose="020B0502040204020203" pitchFamily="34" charset="0"/>
                <a:ea typeface="Roboto" panose="02000000000000000000" pitchFamily="2" charset="0"/>
              </a:rPr>
              <a:t>Poiché da essa è possibile ricavare il </a:t>
            </a:r>
            <a:r>
              <a:rPr lang="it-IT" sz="2200" u="sng" dirty="0">
                <a:latin typeface="Bahnschrift Light" panose="020B0502040204020203" pitchFamily="34" charset="0"/>
                <a:ea typeface="Roboto" panose="02000000000000000000" pitchFamily="2" charset="0"/>
              </a:rPr>
              <a:t>soggetto</a:t>
            </a:r>
            <a:r>
              <a:rPr lang="it-IT" sz="2200" dirty="0">
                <a:latin typeface="Bahnschrift Light" panose="020B0502040204020203" pitchFamily="34" charset="0"/>
                <a:ea typeface="Roboto" panose="02000000000000000000" pitchFamily="2" charset="0"/>
              </a:rPr>
              <a:t> o i </a:t>
            </a:r>
            <a:r>
              <a:rPr lang="it-IT" sz="2200" u="sng" dirty="0">
                <a:latin typeface="Bahnschrift Light" panose="020B0502040204020203" pitchFamily="34" charset="0"/>
                <a:ea typeface="Roboto" panose="02000000000000000000" pitchFamily="2" charset="0"/>
              </a:rPr>
              <a:t>soggetti</a:t>
            </a:r>
            <a:r>
              <a:rPr lang="it-IT" sz="2200" dirty="0">
                <a:latin typeface="Bahnschrift Light" panose="020B0502040204020203" pitchFamily="34" charset="0"/>
                <a:ea typeface="Roboto" panose="02000000000000000000" pitchFamily="2" charset="0"/>
              </a:rPr>
              <a:t> del testo in questione, è stato possibile associare uno </a:t>
            </a:r>
            <a:r>
              <a:rPr lang="it-IT" sz="2200" u="sng" dirty="0">
                <a:latin typeface="Bahnschrift Light" panose="020B0502040204020203" pitchFamily="34" charset="0"/>
                <a:ea typeface="Roboto" panose="02000000000000000000" pitchFamily="2" charset="0"/>
              </a:rPr>
              <a:t>score</a:t>
            </a:r>
            <a:r>
              <a:rPr lang="it-IT" sz="2200" dirty="0">
                <a:latin typeface="Bahnschrift Light" panose="020B0502040204020203" pitchFamily="34" charset="0"/>
                <a:ea typeface="Roboto" panose="02000000000000000000" pitchFamily="2" charset="0"/>
              </a:rPr>
              <a:t> ai concorrenti del programma televisivo.</a:t>
            </a:r>
          </a:p>
          <a:p>
            <a:pPr algn="just"/>
            <a:r>
              <a:rPr lang="it-IT" sz="2200" dirty="0">
                <a:latin typeface="Bahnschrift Light" panose="020B0502040204020203" pitchFamily="34" charset="0"/>
                <a:ea typeface="Roboto" panose="02000000000000000000" pitchFamily="2" charset="0"/>
              </a:rPr>
              <a:t>Il modello, durante l’analisi, è stato allenato, per renderlo ad hoc riguardo il problema analizzato (sfruttando la tecnologia CUDA di NVIDIA).</a:t>
            </a:r>
          </a:p>
        </p:txBody>
      </p:sp>
      <p:cxnSp>
        <p:nvCxnSpPr>
          <p:cNvPr id="13" name="Connettore diritto 12">
            <a:extLst>
              <a:ext uri="{FF2B5EF4-FFF2-40B4-BE49-F238E27FC236}">
                <a16:creationId xmlns:a16="http://schemas.microsoft.com/office/drawing/2014/main" id="{E463F805-5C08-4ED8-A028-FF3DD12243C5}"/>
              </a:ext>
            </a:extLst>
          </p:cNvPr>
          <p:cNvCxnSpPr>
            <a:cxnSpLocks/>
          </p:cNvCxnSpPr>
          <p:nvPr/>
        </p:nvCxnSpPr>
        <p:spPr>
          <a:xfrm>
            <a:off x="401747" y="4515439"/>
            <a:ext cx="0" cy="10275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Elemento grafico 15">
            <a:extLst>
              <a:ext uri="{FF2B5EF4-FFF2-40B4-BE49-F238E27FC236}">
                <a16:creationId xmlns:a16="http://schemas.microsoft.com/office/drawing/2014/main" id="{18F13E32-4DE7-47BB-B627-9658F1093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8675" y="3526973"/>
            <a:ext cx="2113245" cy="2113245"/>
          </a:xfrm>
          <a:prstGeom prst="rect">
            <a:avLst/>
          </a:prstGeom>
        </p:spPr>
      </p:pic>
      <p:pic>
        <p:nvPicPr>
          <p:cNvPr id="18" name="Immagine 17">
            <a:extLst>
              <a:ext uri="{FF2B5EF4-FFF2-40B4-BE49-F238E27FC236}">
                <a16:creationId xmlns:a16="http://schemas.microsoft.com/office/drawing/2014/main" id="{83C463CC-5520-4B93-B81C-9FA0C4309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757" y="2307567"/>
            <a:ext cx="4327083" cy="10234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8943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1" fill="hold" nodeType="withEffect">
                                  <p:stCondLst>
                                    <p:cond delay="100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par>
                                <p:cTn id="17" presetID="22" presetClass="entr" presetSubtype="1" fill="hold"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150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par>
                                <p:cTn id="23" presetID="22" presetClass="entr" presetSubtype="1" fill="hold"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wipe(up)">
                                      <p:cBhvr>
                                        <p:cTn id="30" dur="500"/>
                                        <p:tgtEl>
                                          <p:spTgt spid="8">
                                            <p:txEl>
                                              <p:pRg st="1" end="1"/>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wipe(up)">
                                      <p:cBhvr>
                                        <p:cTn id="38" dur="500"/>
                                        <p:tgtEl>
                                          <p:spTgt spid="8">
                                            <p:txEl>
                                              <p:pRg st="2" end="2"/>
                                            </p:txEl>
                                          </p:spTgt>
                                        </p:tgtEl>
                                      </p:cBhvr>
                                    </p:animEffect>
                                  </p:childTnLst>
                                </p:cTn>
                              </p:par>
                              <p:par>
                                <p:cTn id="39" presetID="22" presetClass="entr" presetSubtype="1" fill="hold" nodeType="with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C596A11A-A613-4391-97BF-4844DF8675D8}"/>
              </a:ext>
            </a:extLst>
          </p:cNvPr>
          <p:cNvSpPr txBox="1"/>
          <p:nvPr/>
        </p:nvSpPr>
        <p:spPr>
          <a:xfrm>
            <a:off x="1636750" y="513649"/>
            <a:ext cx="7337568" cy="707886"/>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3600">
                <a:latin typeface="Roboto" panose="02000000000000000000" pitchFamily="2" charset="0"/>
                <a:ea typeface="Roboto" panose="020000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solidFill>
                  <a:schemeClr val="tx1"/>
                </a:solidFill>
              </a:rPr>
              <a:t>ANALISI IN R DEI DATI RACCOLTI</a:t>
            </a:r>
          </a:p>
        </p:txBody>
      </p:sp>
      <p:sp>
        <p:nvSpPr>
          <p:cNvPr id="3" name="Cerchio vuoto 2">
            <a:extLst>
              <a:ext uri="{FF2B5EF4-FFF2-40B4-BE49-F238E27FC236}">
                <a16:creationId xmlns:a16="http://schemas.microsoft.com/office/drawing/2014/main" id="{50E199B4-E011-4DAF-8549-D53F9B4CC965}"/>
              </a:ext>
            </a:extLst>
          </p:cNvPr>
          <p:cNvSpPr/>
          <p:nvPr/>
        </p:nvSpPr>
        <p:spPr>
          <a:xfrm>
            <a:off x="319228" y="292406"/>
            <a:ext cx="1179870" cy="1150375"/>
          </a:xfrm>
          <a:prstGeom prst="donut">
            <a:avLst>
              <a:gd name="adj" fmla="val 7906"/>
            </a:avLst>
          </a:prstGeom>
          <a:solidFill>
            <a:schemeClr val="tx1"/>
          </a:solidFill>
          <a:ln w="38100">
            <a:solidFill>
              <a:srgbClr val="2D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2DAAE1"/>
              </a:solidFill>
            </a:endParaRPr>
          </a:p>
        </p:txBody>
      </p:sp>
      <p:sp>
        <p:nvSpPr>
          <p:cNvPr id="4" name="CasellaDiTesto 3">
            <a:extLst>
              <a:ext uri="{FF2B5EF4-FFF2-40B4-BE49-F238E27FC236}">
                <a16:creationId xmlns:a16="http://schemas.microsoft.com/office/drawing/2014/main" id="{1DF94176-D072-4A4B-8840-B9681FAC2B46}"/>
              </a:ext>
            </a:extLst>
          </p:cNvPr>
          <p:cNvSpPr txBox="1"/>
          <p:nvPr/>
        </p:nvSpPr>
        <p:spPr>
          <a:xfrm>
            <a:off x="714238" y="513649"/>
            <a:ext cx="405880" cy="707886"/>
          </a:xfrm>
          <a:prstGeom prst="rect">
            <a:avLst/>
          </a:prstGeom>
          <a:noFill/>
        </p:spPr>
        <p:txBody>
          <a:bodyPr wrap="none" rtlCol="0">
            <a:spAutoFit/>
          </a:bodyPr>
          <a:lstStyle/>
          <a:p>
            <a:r>
              <a:rPr lang="it-IT" sz="4000" b="1" dirty="0">
                <a:latin typeface="Bahnschrift Condensed" panose="020B0502040204020203" pitchFamily="34" charset="0"/>
              </a:rPr>
              <a:t>4</a:t>
            </a:r>
            <a:endParaRPr lang="it-IT" sz="2400" b="1" dirty="0">
              <a:latin typeface="Bahnschrift Condensed" panose="020B0502040204020203" pitchFamily="34" charset="0"/>
            </a:endParaRPr>
          </a:p>
        </p:txBody>
      </p:sp>
      <p:cxnSp>
        <p:nvCxnSpPr>
          <p:cNvPr id="7" name="Connettore diritto 6">
            <a:extLst>
              <a:ext uri="{FF2B5EF4-FFF2-40B4-BE49-F238E27FC236}">
                <a16:creationId xmlns:a16="http://schemas.microsoft.com/office/drawing/2014/main" id="{0515F32F-90B9-4566-9F7C-629A95D46F87}"/>
              </a:ext>
            </a:extLst>
          </p:cNvPr>
          <p:cNvCxnSpPr>
            <a:cxnSpLocks/>
          </p:cNvCxnSpPr>
          <p:nvPr/>
        </p:nvCxnSpPr>
        <p:spPr>
          <a:xfrm>
            <a:off x="401747" y="1943911"/>
            <a:ext cx="0" cy="75215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6CBDAB7-94C3-4BB4-B87F-889D387E5D77}"/>
              </a:ext>
            </a:extLst>
          </p:cNvPr>
          <p:cNvCxnSpPr>
            <a:cxnSpLocks/>
          </p:cNvCxnSpPr>
          <p:nvPr/>
        </p:nvCxnSpPr>
        <p:spPr>
          <a:xfrm>
            <a:off x="401747" y="2696066"/>
            <a:ext cx="0" cy="13480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E463F805-5C08-4ED8-A028-FF3DD12243C5}"/>
              </a:ext>
            </a:extLst>
          </p:cNvPr>
          <p:cNvCxnSpPr>
            <a:cxnSpLocks/>
          </p:cNvCxnSpPr>
          <p:nvPr/>
        </p:nvCxnSpPr>
        <p:spPr>
          <a:xfrm>
            <a:off x="401747" y="4044099"/>
            <a:ext cx="0" cy="83898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7373DC5-75EE-4D04-8314-BBDCCA310765}"/>
              </a:ext>
            </a:extLst>
          </p:cNvPr>
          <p:cNvSpPr txBox="1"/>
          <p:nvPr/>
        </p:nvSpPr>
        <p:spPr>
          <a:xfrm>
            <a:off x="542689" y="1849642"/>
            <a:ext cx="7206144" cy="3970318"/>
          </a:xfrm>
          <a:prstGeom prst="rect">
            <a:avLst/>
          </a:prstGeom>
          <a:noFill/>
        </p:spPr>
        <p:txBody>
          <a:bodyPr wrap="square" rtlCol="0">
            <a:spAutoFit/>
          </a:bodyPr>
          <a:lstStyle/>
          <a:p>
            <a:pPr algn="just"/>
            <a:r>
              <a:rPr lang="it-IT" dirty="0">
                <a:latin typeface="Bahnschrift Light" panose="020B0502040204020203" pitchFamily="34" charset="0"/>
              </a:rPr>
              <a:t>Prima di procedere con l’analisi vera e propria i dati sono stati elaborati ulteriormente. L’elaborazione dei dati ha incluso vari step quali:</a:t>
            </a:r>
          </a:p>
          <a:p>
            <a:pPr marL="285750" lvl="0" indent="-285750" algn="just">
              <a:buFont typeface="Arial" panose="020B0604020202020204" pitchFamily="34" charset="0"/>
              <a:buChar char="•"/>
            </a:pPr>
            <a:r>
              <a:rPr lang="it-IT" dirty="0">
                <a:latin typeface="Bahnschrift Light" panose="020B0502040204020203" pitchFamily="34" charset="0"/>
              </a:rPr>
              <a:t>Si è raccolto tutti i file .csv delle catture giornaliere e sono stati uniti in un unico file contenente tutti i tweets (1 mese di cattura); Questa unione ci ha permesso di ottenere gli scores complessivi di 1 mese di cattura di tutti i concorrenti lanciando nuovamente l’algoritmo di sentiment </a:t>
            </a:r>
            <a:r>
              <a:rPr lang="it-IT" dirty="0" err="1">
                <a:latin typeface="Bahnschrift Light" panose="020B0502040204020203" pitchFamily="34" charset="0"/>
              </a:rPr>
              <a:t>analysis</a:t>
            </a:r>
            <a:r>
              <a:rPr lang="it-IT" dirty="0">
                <a:latin typeface="Bahnschrift Light" panose="020B0502040204020203" pitchFamily="34" charset="0"/>
              </a:rPr>
              <a:t> e di lemmatizzazione su di esso.</a:t>
            </a:r>
          </a:p>
          <a:p>
            <a:pPr marL="285750" lvl="0" indent="-285750" algn="just">
              <a:buFont typeface="Arial" panose="020B0604020202020204" pitchFamily="34" charset="0"/>
              <a:buChar char="•"/>
            </a:pPr>
            <a:r>
              <a:rPr lang="it-IT" dirty="0">
                <a:latin typeface="Bahnschrift Light" panose="020B0502040204020203" pitchFamily="34" charset="0"/>
              </a:rPr>
              <a:t>Creazione di un metodo di ranking per la valutazione degli sfidanti di Amici volto a classificarli in base a come ha reagito il pubblico di </a:t>
            </a:r>
            <a:r>
              <a:rPr lang="it-IT" dirty="0" err="1">
                <a:latin typeface="Bahnschrift Light" panose="020B0502040204020203" pitchFamily="34" charset="0"/>
              </a:rPr>
              <a:t>twitter</a:t>
            </a:r>
            <a:r>
              <a:rPr lang="it-IT" dirty="0">
                <a:latin typeface="Bahnschrift Light" panose="020B0502040204020203" pitchFamily="34" charset="0"/>
              </a:rPr>
              <a:t> nei loro confronti.</a:t>
            </a:r>
          </a:p>
          <a:p>
            <a:pPr marL="285750" lvl="0" indent="-285750" algn="just">
              <a:buFont typeface="Arial" panose="020B0604020202020204" pitchFamily="34" charset="0"/>
              <a:buChar char="•"/>
            </a:pPr>
            <a:r>
              <a:rPr lang="it-IT" dirty="0">
                <a:latin typeface="Bahnschrift Light" panose="020B0502040204020203" pitchFamily="34" charset="0"/>
              </a:rPr>
              <a:t>Creazione di un file .csv contenente tutti i punteggi di ranking che verrà analizzata in dettaglio con R usando la retta di regressione con gli </a:t>
            </a:r>
            <a:r>
              <a:rPr lang="it-IT">
                <a:latin typeface="Bahnschrift Light" panose="020B0502040204020203" pitchFamily="34" charset="0"/>
              </a:rPr>
              <a:t>scarti complementari</a:t>
            </a:r>
            <a:r>
              <a:rPr lang="it-IT" dirty="0">
                <a:latin typeface="Bahnschrift Light" panose="020B0502040204020203" pitchFamily="34" charset="0"/>
              </a:rPr>
              <a:t>.</a:t>
            </a:r>
          </a:p>
        </p:txBody>
      </p:sp>
      <p:pic>
        <p:nvPicPr>
          <p:cNvPr id="14" name="Picture 4" descr="Rstudio Logo Usage Guidelines - Icon R Studio Logo Png,R Logo Design - free  transparent png images - pngaaa.com">
            <a:extLst>
              <a:ext uri="{FF2B5EF4-FFF2-40B4-BE49-F238E27FC236}">
                <a16:creationId xmlns:a16="http://schemas.microsoft.com/office/drawing/2014/main" id="{469A2852-4678-469E-9827-7F5725876D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77" b="89577" l="6000" r="93000">
                        <a14:foregroundMark x1="6000" y1="51268" x2="6000" y2="51268"/>
                        <a14:foregroundMark x1="20778" y1="88732" x2="20778" y2="88732"/>
                        <a14:foregroundMark x1="21111" y1="89296" x2="21111" y2="89296"/>
                        <a14:foregroundMark x1="40333" y1="66197" x2="40333" y2="66197"/>
                        <a14:foregroundMark x1="51667" y1="50423" x2="51667" y2="50423"/>
                        <a14:foregroundMark x1="58111" y1="54085" x2="58111" y2="54085"/>
                        <a14:foregroundMark x1="68778" y1="57746" x2="68778" y2="57746"/>
                        <a14:foregroundMark x1="81333" y1="53521" x2="81333" y2="53521"/>
                        <a14:foregroundMark x1="81000" y1="37183" x2="81000" y2="37183"/>
                        <a14:foregroundMark x1="86111" y1="52394" x2="86111" y2="52394"/>
                        <a14:foregroundMark x1="93000" y1="54366" x2="93000" y2="54366"/>
                      </a14:backgroundRemoval>
                    </a14:imgEffect>
                  </a14:imgLayer>
                </a14:imgProps>
              </a:ext>
              <a:ext uri="{28A0092B-C50C-407E-A947-70E740481C1C}">
                <a14:useLocalDpi xmlns:a14="http://schemas.microsoft.com/office/drawing/2010/main" val="0"/>
              </a:ext>
            </a:extLst>
          </a:blip>
          <a:srcRect/>
          <a:stretch>
            <a:fillRect/>
          </a:stretch>
        </p:blipFill>
        <p:spPr bwMode="auto">
          <a:xfrm>
            <a:off x="7777782" y="1847734"/>
            <a:ext cx="3871529" cy="1527103"/>
          </a:xfrm>
          <a:prstGeom prst="rect">
            <a:avLst/>
          </a:prstGeom>
          <a:noFill/>
          <a:extLst>
            <a:ext uri="{909E8E84-426E-40DD-AFC4-6F175D3DCCD1}">
              <a14:hiddenFill xmlns:a14="http://schemas.microsoft.com/office/drawing/2010/main">
                <a:solidFill>
                  <a:srgbClr val="FFFFFF"/>
                </a:solidFill>
              </a14:hiddenFill>
            </a:ext>
          </a:extLst>
        </p:spPr>
      </p:pic>
      <p:pic>
        <p:nvPicPr>
          <p:cNvPr id="5" name="Elemento grafico 4">
            <a:extLst>
              <a:ext uri="{FF2B5EF4-FFF2-40B4-BE49-F238E27FC236}">
                <a16:creationId xmlns:a16="http://schemas.microsoft.com/office/drawing/2014/main" id="{1D7A4323-A493-468C-B0C2-AD95C621E1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660" y="3581054"/>
            <a:ext cx="2452383" cy="1961907"/>
          </a:xfrm>
          <a:prstGeom prst="rect">
            <a:avLst/>
          </a:prstGeom>
        </p:spPr>
      </p:pic>
      <p:cxnSp>
        <p:nvCxnSpPr>
          <p:cNvPr id="22" name="Connettore diritto 21">
            <a:extLst>
              <a:ext uri="{FF2B5EF4-FFF2-40B4-BE49-F238E27FC236}">
                <a16:creationId xmlns:a16="http://schemas.microsoft.com/office/drawing/2014/main" id="{23BF7ED9-DEF5-4C19-8651-EE9227BB7020}"/>
              </a:ext>
            </a:extLst>
          </p:cNvPr>
          <p:cNvCxnSpPr>
            <a:cxnSpLocks/>
          </p:cNvCxnSpPr>
          <p:nvPr/>
        </p:nvCxnSpPr>
        <p:spPr>
          <a:xfrm>
            <a:off x="401747" y="4883085"/>
            <a:ext cx="0" cy="7824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134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1" fill="hold" nodeType="withEffect">
                                  <p:stCondLst>
                                    <p:cond delay="100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up)">
                                      <p:cBhvr>
                                        <p:cTn id="16" dur="500"/>
                                        <p:tgtEl>
                                          <p:spTgt spid="11">
                                            <p:txEl>
                                              <p:pRg st="0" end="0"/>
                                            </p:txEl>
                                          </p:spTgt>
                                        </p:tgtEl>
                                      </p:cBhvr>
                                    </p:animEffect>
                                  </p:childTnLst>
                                </p:cTn>
                              </p:par>
                              <p:par>
                                <p:cTn id="17" presetID="22" presetClass="entr" presetSubtype="1" fill="hold"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15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22" presetClass="entr" presetSubtype="1" fill="hold" nodeType="withEffect">
                                  <p:stCondLst>
                                    <p:cond delay="200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wipe(up)">
                                      <p:cBhvr>
                                        <p:cTn id="30" dur="500"/>
                                        <p:tgtEl>
                                          <p:spTgt spid="11">
                                            <p:txEl>
                                              <p:pRg st="1" end="1"/>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up)">
                                      <p:cBhvr>
                                        <p:cTn id="38" dur="500"/>
                                        <p:tgtEl>
                                          <p:spTgt spid="11">
                                            <p:txEl>
                                              <p:pRg st="2" end="2"/>
                                            </p:txEl>
                                          </p:spTgt>
                                        </p:tgtEl>
                                      </p:cBhvr>
                                    </p:animEffect>
                                  </p:childTnLst>
                                </p:cTn>
                              </p:par>
                              <p:par>
                                <p:cTn id="39" presetID="22" presetClass="entr" presetSubtype="1" fill="hold" nodeType="withEffect">
                                  <p:stCondLst>
                                    <p:cond delay="60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1">
                                            <p:txEl>
                                              <p:pRg st="3" end="3"/>
                                            </p:txEl>
                                          </p:spTgt>
                                        </p:tgtEl>
                                        <p:attrNameLst>
                                          <p:attrName>style.visibility</p:attrName>
                                        </p:attrNameLst>
                                      </p:cBhvr>
                                      <p:to>
                                        <p:strVal val="visible"/>
                                      </p:to>
                                    </p:set>
                                    <p:animEffect transition="in" filter="wipe(up)">
                                      <p:cBhvr>
                                        <p:cTn id="46" dur="500"/>
                                        <p:tgtEl>
                                          <p:spTgt spid="11">
                                            <p:txEl>
                                              <p:pRg st="3" end="3"/>
                                            </p:txEl>
                                          </p:spTgt>
                                        </p:tgtEl>
                                      </p:cBhvr>
                                    </p:animEffect>
                                  </p:childTnLst>
                                </p:cTn>
                              </p:par>
                              <p:par>
                                <p:cTn id="47" presetID="22" presetClass="entr" presetSubtype="1"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5D9A7B-9F37-44C9-88DF-56D2D1D03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058" y="1586783"/>
            <a:ext cx="9747528" cy="4456786"/>
          </a:xfrm>
          <a:prstGeom prst="rect">
            <a:avLst/>
          </a:prstGeom>
        </p:spPr>
      </p:pic>
      <p:sp>
        <p:nvSpPr>
          <p:cNvPr id="4" name="Rettangolo 3">
            <a:extLst>
              <a:ext uri="{FF2B5EF4-FFF2-40B4-BE49-F238E27FC236}">
                <a16:creationId xmlns:a16="http://schemas.microsoft.com/office/drawing/2014/main" id="{00C4CE07-84E3-45CF-BB4B-2FE3D088498B}"/>
              </a:ext>
            </a:extLst>
          </p:cNvPr>
          <p:cNvSpPr/>
          <p:nvPr/>
        </p:nvSpPr>
        <p:spPr>
          <a:xfrm>
            <a:off x="-1" y="370415"/>
            <a:ext cx="513760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PROBLEMATICA N</a:t>
            </a:r>
            <a:r>
              <a:rPr lang="it-IT" sz="4000" baseline="30000" dirty="0">
                <a:solidFill>
                  <a:schemeClr val="tx1"/>
                </a:solidFill>
              </a:rPr>
              <a:t>o</a:t>
            </a:r>
            <a:r>
              <a:rPr lang="it-IT" sz="3600" dirty="0">
                <a:solidFill>
                  <a:schemeClr val="tx1"/>
                </a:solidFill>
                <a:latin typeface="Roboto" panose="02000000000000000000" pitchFamily="2" charset="0"/>
                <a:ea typeface="Roboto" panose="02000000000000000000" pitchFamily="2" charset="0"/>
              </a:rPr>
              <a:t> 1</a:t>
            </a:r>
          </a:p>
        </p:txBody>
      </p:sp>
      <p:sp>
        <p:nvSpPr>
          <p:cNvPr id="5" name="CasellaDiTesto 4">
            <a:extLst>
              <a:ext uri="{FF2B5EF4-FFF2-40B4-BE49-F238E27FC236}">
                <a16:creationId xmlns:a16="http://schemas.microsoft.com/office/drawing/2014/main" id="{5F33C0F1-9172-4BA1-BF9A-E2FB8EE29898}"/>
              </a:ext>
            </a:extLst>
          </p:cNvPr>
          <p:cNvSpPr txBox="1"/>
          <p:nvPr/>
        </p:nvSpPr>
        <p:spPr>
          <a:xfrm>
            <a:off x="577567" y="1768462"/>
            <a:ext cx="5670833" cy="4093428"/>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Una delle problematiche che ci ha accompagnato fin dal primo momento riguarda l’approccio verso il linguaggio di programmazione Python, non avendolo mai studiato o applicato negli esami precedenti.</a:t>
            </a:r>
          </a:p>
          <a:p>
            <a:pPr algn="just"/>
            <a:r>
              <a:rPr lang="it-IT" sz="2000" dirty="0">
                <a:latin typeface="Bahnschrift Light" panose="020B0502040204020203" pitchFamily="34" charset="0"/>
                <a:ea typeface="Roboto" panose="02000000000000000000" pitchFamily="2" charset="0"/>
              </a:rPr>
              <a:t>Infatti il progetto sviluppato ci ha portato ad affrontare molti ostacoli, a volte anche banali che avremmo potuto affrontare meglio se avessimo avuto più esperienza.</a:t>
            </a:r>
          </a:p>
          <a:p>
            <a:pPr algn="just"/>
            <a:r>
              <a:rPr lang="it-IT" sz="2000" dirty="0">
                <a:latin typeface="Bahnschrift Light" panose="020B0502040204020203" pitchFamily="34" charset="0"/>
                <a:ea typeface="Roboto" panose="02000000000000000000" pitchFamily="2" charset="0"/>
              </a:rPr>
              <a:t>Fortunatamente lo sviluppo di questo progetto ci ha fornito le conoscenze necessarie per colmare le nostre lacune in Python, e ne siamo contenti.</a:t>
            </a:r>
          </a:p>
        </p:txBody>
      </p:sp>
      <p:cxnSp>
        <p:nvCxnSpPr>
          <p:cNvPr id="6" name="Connettore diritto 5">
            <a:extLst>
              <a:ext uri="{FF2B5EF4-FFF2-40B4-BE49-F238E27FC236}">
                <a16:creationId xmlns:a16="http://schemas.microsoft.com/office/drawing/2014/main" id="{2D138E5D-2176-471F-830C-6336E1C3DBBD}"/>
              </a:ext>
            </a:extLst>
          </p:cNvPr>
          <p:cNvCxnSpPr>
            <a:cxnSpLocks/>
          </p:cNvCxnSpPr>
          <p:nvPr/>
        </p:nvCxnSpPr>
        <p:spPr>
          <a:xfrm>
            <a:off x="475067" y="1819262"/>
            <a:ext cx="0" cy="14874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F5428B03-3E78-473B-A655-AA330164B772}"/>
              </a:ext>
            </a:extLst>
          </p:cNvPr>
          <p:cNvCxnSpPr>
            <a:cxnSpLocks/>
          </p:cNvCxnSpPr>
          <p:nvPr/>
        </p:nvCxnSpPr>
        <p:spPr>
          <a:xfrm>
            <a:off x="475067" y="3296548"/>
            <a:ext cx="0" cy="12144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134BA607-590A-4441-8C8A-10C08F57B987}"/>
              </a:ext>
            </a:extLst>
          </p:cNvPr>
          <p:cNvCxnSpPr>
            <a:cxnSpLocks/>
          </p:cNvCxnSpPr>
          <p:nvPr/>
        </p:nvCxnSpPr>
        <p:spPr>
          <a:xfrm>
            <a:off x="475067" y="4490720"/>
            <a:ext cx="0" cy="12144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664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par>
                                <p:cTn id="12" presetID="22" presetClass="entr" presetSubtype="4" fill="hold" nodeType="withEffect">
                                  <p:stCondLst>
                                    <p:cond delay="10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down)">
                                      <p:cBhvr>
                                        <p:cTn id="14" dur="500"/>
                                        <p:tgtEl>
                                          <p:spTgt spid="5">
                                            <p:txEl>
                                              <p:pRg st="0" end="0"/>
                                            </p:txEl>
                                          </p:spTgt>
                                        </p:tgtEl>
                                      </p:cBhvr>
                                    </p:animEffect>
                                  </p:childTnLst>
                                </p:cTn>
                              </p:par>
                              <p:par>
                                <p:cTn id="15" presetID="22" presetClass="entr" presetSubtype="1" fill="hold"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par>
                                <p:cTn id="23" presetID="22" presetClass="entr" presetSubtype="1"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up)">
                                      <p:cBhvr>
                                        <p:cTn id="30" dur="500"/>
                                        <p:tgtEl>
                                          <p:spTgt spid="5">
                                            <p:txEl>
                                              <p:pRg st="2" end="2"/>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13760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PROBLEMATICA N</a:t>
            </a:r>
            <a:r>
              <a:rPr lang="it-IT" sz="4000" baseline="30000" dirty="0">
                <a:solidFill>
                  <a:schemeClr val="tx1"/>
                </a:solidFill>
              </a:rPr>
              <a:t>o</a:t>
            </a:r>
            <a:r>
              <a:rPr lang="it-IT" sz="3600" dirty="0">
                <a:solidFill>
                  <a:schemeClr val="tx1"/>
                </a:solidFill>
                <a:latin typeface="Roboto" panose="02000000000000000000" pitchFamily="2" charset="0"/>
                <a:ea typeface="Roboto" panose="02000000000000000000" pitchFamily="2" charset="0"/>
              </a:rPr>
              <a:t> 2</a:t>
            </a:r>
          </a:p>
        </p:txBody>
      </p:sp>
      <p:pic>
        <p:nvPicPr>
          <p:cNvPr id="1026" name="Picture 2" descr="New Twitter API lets developers sift through every tweet in history -  NextGen New Media">
            <a:extLst>
              <a:ext uri="{FF2B5EF4-FFF2-40B4-BE49-F238E27FC236}">
                <a16:creationId xmlns:a16="http://schemas.microsoft.com/office/drawing/2014/main" id="{D66484A1-F284-48B3-A537-D4EA8EF79A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250" y1="24132" x2="31250" y2="24132"/>
                        <a14:foregroundMark x1="34277" y1="22049" x2="34277" y2="22049"/>
                        <a14:foregroundMark x1="40527" y1="22049" x2="41211" y2="22049"/>
                        <a14:foregroundMark x1="44238" y1="21701" x2="56738" y2="21181"/>
                        <a14:foregroundMark x1="56738" y1="21181" x2="60254" y2="21181"/>
                        <a14:foregroundMark x1="21387" y1="56597" x2="21387" y2="56597"/>
                        <a14:foregroundMark x1="21094" y1="64410" x2="21094" y2="64410"/>
                        <a14:foregroundMark x1="16211" y1="69618" x2="16211" y2="69618"/>
                        <a14:foregroundMark x1="19043" y1="43403" x2="19043" y2="43403"/>
                        <a14:foregroundMark x1="47852" y1="65278" x2="47852" y2="65278"/>
                        <a14:foregroundMark x1="30762" y1="68750" x2="30762" y2="68750"/>
                        <a14:foregroundMark x1="65723" y1="68229" x2="65723" y2="68229"/>
                        <a14:foregroundMark x1="79199" y1="61632" x2="79199" y2="61632"/>
                        <a14:foregroundMark x1="81055" y1="41493" x2="81055" y2="41493"/>
                        <a14:foregroundMark x1="84570" y1="63542" x2="84570" y2="63542"/>
                        <a14:foregroundMark x1="80273" y1="69097" x2="80273" y2="69097"/>
                      </a14:backgroundRemoval>
                    </a14:imgEffect>
                  </a14:imgLayer>
                </a14:imgProps>
              </a:ext>
              <a:ext uri="{28A0092B-C50C-407E-A947-70E740481C1C}">
                <a14:useLocalDpi xmlns:a14="http://schemas.microsoft.com/office/drawing/2010/main" val="0"/>
              </a:ext>
            </a:extLst>
          </a:blip>
          <a:srcRect/>
          <a:stretch>
            <a:fillRect/>
          </a:stretch>
        </p:blipFill>
        <p:spPr bwMode="auto">
          <a:xfrm>
            <a:off x="5852159" y="1967865"/>
            <a:ext cx="6278881" cy="3531870"/>
          </a:xfrm>
          <a:prstGeom prst="rect">
            <a:avLst/>
          </a:prstGeom>
          <a:noFill/>
          <a:extLst>
            <a:ext uri="{909E8E84-426E-40DD-AFC4-6F175D3DCCD1}">
              <a14:hiddenFill xmlns:a14="http://schemas.microsoft.com/office/drawing/2010/main">
                <a:solidFill>
                  <a:srgbClr val="FFFFFF"/>
                </a:solidFill>
              </a14:hiddenFill>
            </a:ext>
          </a:extLst>
        </p:spPr>
      </p:pic>
      <p:sp>
        <p:nvSpPr>
          <p:cNvPr id="20" name="CasellaDiTesto 19">
            <a:extLst>
              <a:ext uri="{FF2B5EF4-FFF2-40B4-BE49-F238E27FC236}">
                <a16:creationId xmlns:a16="http://schemas.microsoft.com/office/drawing/2014/main" id="{67C711FB-8714-4828-92E4-15710224D190}"/>
              </a:ext>
            </a:extLst>
          </p:cNvPr>
          <p:cNvSpPr txBox="1"/>
          <p:nvPr/>
        </p:nvSpPr>
        <p:spPr>
          <a:xfrm>
            <a:off x="486127" y="1586783"/>
            <a:ext cx="5801549" cy="4093428"/>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La documentazione sull’API di Twitter non è molto chiara e ciò ha posto delle limitazioni sul progetto, portandoci a scoprire alcuni aspetti della libreria </a:t>
            </a:r>
            <a:r>
              <a:rPr lang="it-IT" sz="2000" dirty="0" err="1">
                <a:latin typeface="Bahnschrift Light" panose="020B0502040204020203" pitchFamily="34" charset="0"/>
                <a:ea typeface="Roboto" panose="02000000000000000000" pitchFamily="2" charset="0"/>
              </a:rPr>
              <a:t>Tweepy</a:t>
            </a:r>
            <a:r>
              <a:rPr lang="it-IT" sz="2000" dirty="0">
                <a:latin typeface="Bahnschrift Light" panose="020B0502040204020203" pitchFamily="34" charset="0"/>
                <a:ea typeface="Roboto" panose="02000000000000000000" pitchFamily="2" charset="0"/>
              </a:rPr>
              <a:t> che inizialmente non erano chiari.</a:t>
            </a:r>
          </a:p>
          <a:p>
            <a:pPr algn="just"/>
            <a:r>
              <a:rPr lang="it-IT" sz="2000" dirty="0">
                <a:latin typeface="Bahnschrift Light" panose="020B0502040204020203" pitchFamily="34" charset="0"/>
                <a:ea typeface="Roboto" panose="02000000000000000000" pitchFamily="2" charset="0"/>
              </a:rPr>
              <a:t>Una tematica importante che abbiamo dovuto affrontare è stata quella del limite di tempo entro il quale i tweets potevano essere estratti.</a:t>
            </a:r>
          </a:p>
          <a:p>
            <a:pPr algn="just"/>
            <a:r>
              <a:rPr lang="it-IT" sz="2000" dirty="0">
                <a:latin typeface="Bahnschrift Light" panose="020B0502040204020203" pitchFamily="34" charset="0"/>
                <a:ea typeface="Roboto" panose="02000000000000000000" pitchFamily="2" charset="0"/>
              </a:rPr>
              <a:t>Tramite delle opportune ricerche sul web, siamo venuti a conoscenza che il limite massimo per l’estrazione di tweets è di una settimana addietro dal momento della cattura, ciò ci ha causato non pochi problemi.</a:t>
            </a:r>
          </a:p>
        </p:txBody>
      </p:sp>
      <p:cxnSp>
        <p:nvCxnSpPr>
          <p:cNvPr id="22" name="Connettore diritto 21">
            <a:extLst>
              <a:ext uri="{FF2B5EF4-FFF2-40B4-BE49-F238E27FC236}">
                <a16:creationId xmlns:a16="http://schemas.microsoft.com/office/drawing/2014/main" id="{3B63384A-28DE-4C61-9B2B-222715894B5D}"/>
              </a:ext>
            </a:extLst>
          </p:cNvPr>
          <p:cNvCxnSpPr>
            <a:cxnSpLocks/>
          </p:cNvCxnSpPr>
          <p:nvPr/>
        </p:nvCxnSpPr>
        <p:spPr>
          <a:xfrm>
            <a:off x="373467" y="1661107"/>
            <a:ext cx="0" cy="14874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5255279F-DCE1-4F78-94C7-5F17BA03013A}"/>
              </a:ext>
            </a:extLst>
          </p:cNvPr>
          <p:cNvCxnSpPr>
            <a:cxnSpLocks/>
          </p:cNvCxnSpPr>
          <p:nvPr/>
        </p:nvCxnSpPr>
        <p:spPr>
          <a:xfrm>
            <a:off x="373467" y="3143840"/>
            <a:ext cx="1" cy="8814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50BF050D-DCF3-4ED4-AD3F-0FCFDA462FA1}"/>
              </a:ext>
            </a:extLst>
          </p:cNvPr>
          <p:cNvCxnSpPr>
            <a:cxnSpLocks/>
          </p:cNvCxnSpPr>
          <p:nvPr/>
        </p:nvCxnSpPr>
        <p:spPr>
          <a:xfrm>
            <a:off x="373467" y="4025245"/>
            <a:ext cx="0" cy="154878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627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500"/>
                                  </p:stCondLst>
                                  <p:childTnLst>
                                    <p:set>
                                      <p:cBhvr>
                                        <p:cTn id="10" dur="1" fill="hold">
                                          <p:stCondLst>
                                            <p:cond delay="0"/>
                                          </p:stCondLst>
                                        </p:cTn>
                                        <p:tgtEl>
                                          <p:spTgt spid="1026"/>
                                        </p:tgtEl>
                                        <p:attrNameLst>
                                          <p:attrName>style.visibility</p:attrName>
                                        </p:attrNameLst>
                                      </p:cBhvr>
                                      <p:to>
                                        <p:strVal val="visible"/>
                                      </p:to>
                                    </p:set>
                                    <p:animEffect transition="in" filter="wheel(1)">
                                      <p:cBhvr>
                                        <p:cTn id="11" dur="1000"/>
                                        <p:tgtEl>
                                          <p:spTgt spid="1026"/>
                                        </p:tgtEl>
                                      </p:cBhvr>
                                    </p:animEffect>
                                  </p:childTnLst>
                                </p:cTn>
                              </p:par>
                              <p:par>
                                <p:cTn id="12" presetID="22" presetClass="entr" presetSubtype="1" fill="hold" nodeType="withEffect">
                                  <p:stCondLst>
                                    <p:cond delay="10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wipe(up)">
                                      <p:cBhvr>
                                        <p:cTn id="14" dur="500"/>
                                        <p:tgtEl>
                                          <p:spTgt spid="20">
                                            <p:txEl>
                                              <p:pRg st="0" end="0"/>
                                            </p:txEl>
                                          </p:spTgt>
                                        </p:tgtEl>
                                      </p:cBhvr>
                                    </p:animEffect>
                                  </p:childTnLst>
                                </p:cTn>
                              </p:par>
                              <p:par>
                                <p:cTn id="15" presetID="22" presetClass="entr" presetSubtype="1"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xEl>
                                              <p:pRg st="1" end="1"/>
                                            </p:txEl>
                                          </p:spTgt>
                                        </p:tgtEl>
                                        <p:attrNameLst>
                                          <p:attrName>style.visibility</p:attrName>
                                        </p:attrNameLst>
                                      </p:cBhvr>
                                      <p:to>
                                        <p:strVal val="visible"/>
                                      </p:to>
                                    </p:set>
                                    <p:animEffect transition="in" filter="wipe(up)">
                                      <p:cBhvr>
                                        <p:cTn id="22" dur="500"/>
                                        <p:tgtEl>
                                          <p:spTgt spid="20">
                                            <p:txEl>
                                              <p:pRg st="1" end="1"/>
                                            </p:txEl>
                                          </p:spTgt>
                                        </p:tgtEl>
                                      </p:cBhvr>
                                    </p:animEffect>
                                  </p:childTnLst>
                                </p:cTn>
                              </p:par>
                              <p:par>
                                <p:cTn id="23" presetID="22" presetClass="entr" presetSubtype="1"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xEl>
                                              <p:pRg st="2" end="2"/>
                                            </p:txEl>
                                          </p:spTgt>
                                        </p:tgtEl>
                                        <p:attrNameLst>
                                          <p:attrName>style.visibility</p:attrName>
                                        </p:attrNameLst>
                                      </p:cBhvr>
                                      <p:to>
                                        <p:strVal val="visible"/>
                                      </p:to>
                                    </p:set>
                                    <p:animEffect transition="in" filter="wipe(up)">
                                      <p:cBhvr>
                                        <p:cTn id="30" dur="500"/>
                                        <p:tgtEl>
                                          <p:spTgt spid="20">
                                            <p:txEl>
                                              <p:pRg st="2" end="2"/>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13760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PROBLEMATICA N</a:t>
            </a:r>
            <a:r>
              <a:rPr lang="it-IT" sz="4000" baseline="30000" dirty="0">
                <a:solidFill>
                  <a:schemeClr val="tx1"/>
                </a:solidFill>
              </a:rPr>
              <a:t>o</a:t>
            </a:r>
            <a:r>
              <a:rPr lang="it-IT" sz="3600" dirty="0">
                <a:solidFill>
                  <a:schemeClr val="tx1"/>
                </a:solidFill>
                <a:latin typeface="Roboto" panose="02000000000000000000" pitchFamily="2" charset="0"/>
                <a:ea typeface="Roboto" panose="02000000000000000000" pitchFamily="2" charset="0"/>
              </a:rPr>
              <a:t> 3</a:t>
            </a:r>
          </a:p>
        </p:txBody>
      </p:sp>
      <p:sp>
        <p:nvSpPr>
          <p:cNvPr id="20" name="CasellaDiTesto 19">
            <a:extLst>
              <a:ext uri="{FF2B5EF4-FFF2-40B4-BE49-F238E27FC236}">
                <a16:creationId xmlns:a16="http://schemas.microsoft.com/office/drawing/2014/main" id="{67C711FB-8714-4828-92E4-15710224D190}"/>
              </a:ext>
            </a:extLst>
          </p:cNvPr>
          <p:cNvSpPr txBox="1"/>
          <p:nvPr/>
        </p:nvSpPr>
        <p:spPr>
          <a:xfrm>
            <a:off x="486127" y="1586783"/>
            <a:ext cx="5609871" cy="4031873"/>
          </a:xfrm>
          <a:prstGeom prst="rect">
            <a:avLst/>
          </a:prstGeom>
          <a:noFill/>
        </p:spPr>
        <p:txBody>
          <a:bodyPr wrap="square" rtlCol="0">
            <a:spAutoFit/>
          </a:bodyPr>
          <a:lstStyle/>
          <a:p>
            <a:pPr algn="just"/>
            <a:r>
              <a:rPr lang="it-IT" sz="1600" dirty="0">
                <a:latin typeface="Bahnschrift Light" panose="020B0502040204020203" pitchFamily="34" charset="0"/>
                <a:ea typeface="Roboto" panose="02000000000000000000" pitchFamily="2" charset="0"/>
              </a:rPr>
              <a:t>Durante l’elaborazione dei tweets, un problema che ci siamo posti è capire quale fosse il soggetto di un determinato tweet al fine di associarvi il sentimento rilevato.                                                                       Attraverso la tecnologia CUDA, di Nvidia, abbiamo allenato il modello </a:t>
            </a:r>
            <a:r>
              <a:rPr lang="it-IT" sz="1600" dirty="0" err="1">
                <a:latin typeface="Bahnschrift Light" panose="020B0502040204020203" pitchFamily="34" charset="0"/>
                <a:ea typeface="Roboto" panose="02000000000000000000" pitchFamily="2" charset="0"/>
              </a:rPr>
              <a:t>Spacy</a:t>
            </a:r>
            <a:r>
              <a:rPr lang="it-IT" sz="1600" dirty="0">
                <a:latin typeface="Bahnschrift Light" panose="020B0502040204020203" pitchFamily="34" charset="0"/>
                <a:ea typeface="Roboto" panose="02000000000000000000" pitchFamily="2" charset="0"/>
              </a:rPr>
              <a:t> (modello già esistente) sui nostri dati per ricavarne informazioni cruciali per il nostro studio.</a:t>
            </a:r>
          </a:p>
          <a:p>
            <a:pPr algn="just"/>
            <a:endParaRPr lang="it-IT" sz="1600" dirty="0">
              <a:latin typeface="Bahnschrift Light" panose="020B0502040204020203" pitchFamily="34" charset="0"/>
              <a:ea typeface="Roboto" panose="02000000000000000000" pitchFamily="2" charset="0"/>
            </a:endParaRPr>
          </a:p>
          <a:p>
            <a:r>
              <a:rPr lang="it-IT" sz="1600" dirty="0">
                <a:latin typeface="Bahnschrift Light" panose="020B0502040204020203" pitchFamily="34" charset="0"/>
                <a:ea typeface="Roboto" panose="02000000000000000000" pitchFamily="2" charset="0"/>
              </a:rPr>
              <a:t>Esempio di problematica:                                                   «Amo come canta Alex, però non capisco perché Serena non abbia apprezzato la sua esposizione»</a:t>
            </a:r>
          </a:p>
          <a:p>
            <a:pPr algn="just"/>
            <a:endParaRPr lang="it-IT" sz="1600" dirty="0">
              <a:latin typeface="Bahnschrift Light" panose="020B0502040204020203" pitchFamily="34" charset="0"/>
              <a:ea typeface="Roboto" panose="02000000000000000000" pitchFamily="2" charset="0"/>
            </a:endParaRPr>
          </a:p>
          <a:p>
            <a:pPr algn="just"/>
            <a:r>
              <a:rPr lang="it-IT" sz="1600" dirty="0">
                <a:latin typeface="Bahnschrift Light" panose="020B0502040204020203" pitchFamily="34" charset="0"/>
                <a:ea typeface="Roboto" panose="02000000000000000000" pitchFamily="2" charset="0"/>
              </a:rPr>
              <a:t>In questo caso per un algoritmo risulterebbe complicato individuare a chi sia attributo il sentimento della frase poiché potrebbe affidarne uno negativo nei confronti di Alex, ma potrebbe non riguardare lui.</a:t>
            </a:r>
          </a:p>
        </p:txBody>
      </p:sp>
      <p:cxnSp>
        <p:nvCxnSpPr>
          <p:cNvPr id="22" name="Connettore diritto 21">
            <a:extLst>
              <a:ext uri="{FF2B5EF4-FFF2-40B4-BE49-F238E27FC236}">
                <a16:creationId xmlns:a16="http://schemas.microsoft.com/office/drawing/2014/main" id="{3B63384A-28DE-4C61-9B2B-222715894B5D}"/>
              </a:ext>
            </a:extLst>
          </p:cNvPr>
          <p:cNvCxnSpPr>
            <a:cxnSpLocks/>
          </p:cNvCxnSpPr>
          <p:nvPr/>
        </p:nvCxnSpPr>
        <p:spPr>
          <a:xfrm>
            <a:off x="373467" y="1661107"/>
            <a:ext cx="0" cy="16477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5255279F-DCE1-4F78-94C7-5F17BA03013A}"/>
              </a:ext>
            </a:extLst>
          </p:cNvPr>
          <p:cNvCxnSpPr>
            <a:cxnSpLocks/>
          </p:cNvCxnSpPr>
          <p:nvPr/>
        </p:nvCxnSpPr>
        <p:spPr>
          <a:xfrm>
            <a:off x="373467" y="3298648"/>
            <a:ext cx="0" cy="9709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50BF050D-DCF3-4ED4-AD3F-0FCFDA462FA1}"/>
              </a:ext>
            </a:extLst>
          </p:cNvPr>
          <p:cNvCxnSpPr>
            <a:cxnSpLocks/>
          </p:cNvCxnSpPr>
          <p:nvPr/>
        </p:nvCxnSpPr>
        <p:spPr>
          <a:xfrm>
            <a:off x="373467" y="4269609"/>
            <a:ext cx="0" cy="12066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A5936254-B3D0-4EC4-8D14-3844EB933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735" y="1968535"/>
            <a:ext cx="7050780" cy="3223773"/>
          </a:xfrm>
          <a:prstGeom prst="rect">
            <a:avLst/>
          </a:prstGeom>
        </p:spPr>
      </p:pic>
    </p:spTree>
    <p:extLst>
      <p:ext uri="{BB962C8B-B14F-4D97-AF65-F5344CB8AC3E}">
        <p14:creationId xmlns:p14="http://schemas.microsoft.com/office/powerpoint/2010/main" val="760269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par>
                                <p:cTn id="12" presetID="22" presetClass="entr" presetSubtype="4" fill="hold" nodeType="withEffect">
                                  <p:stCondLst>
                                    <p:cond delay="10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wipe(down)">
                                      <p:cBhvr>
                                        <p:cTn id="14" dur="500"/>
                                        <p:tgtEl>
                                          <p:spTgt spid="20">
                                            <p:txEl>
                                              <p:pRg st="0" end="0"/>
                                            </p:txEl>
                                          </p:spTgt>
                                        </p:tgtEl>
                                      </p:cBhvr>
                                    </p:animEffect>
                                  </p:childTnLst>
                                </p:cTn>
                              </p:par>
                              <p:par>
                                <p:cTn id="15" presetID="22" presetClass="entr" presetSubtype="1"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wipe(up)">
                                      <p:cBhvr>
                                        <p:cTn id="22" dur="500"/>
                                        <p:tgtEl>
                                          <p:spTgt spid="20">
                                            <p:txEl>
                                              <p:pRg st="2" end="2"/>
                                            </p:txEl>
                                          </p:spTgt>
                                        </p:tgtEl>
                                      </p:cBhvr>
                                    </p:animEffect>
                                  </p:childTnLst>
                                </p:cTn>
                              </p:par>
                              <p:par>
                                <p:cTn id="23" presetID="22" presetClass="entr" presetSubtype="1"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xEl>
                                              <p:pRg st="4" end="4"/>
                                            </p:txEl>
                                          </p:spTgt>
                                        </p:tgtEl>
                                        <p:attrNameLst>
                                          <p:attrName>style.visibility</p:attrName>
                                        </p:attrNameLst>
                                      </p:cBhvr>
                                      <p:to>
                                        <p:strVal val="visible"/>
                                      </p:to>
                                    </p:set>
                                    <p:animEffect transition="in" filter="wipe(up)">
                                      <p:cBhvr>
                                        <p:cTn id="30" dur="500"/>
                                        <p:tgtEl>
                                          <p:spTgt spid="20">
                                            <p:txEl>
                                              <p:pRg st="4" end="4"/>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20">
                                            <p:txEl>
                                              <p:pRg st="0" end="0"/>
                                            </p:txEl>
                                          </p:spTgt>
                                        </p:tgtEl>
                                      </p:cBhvr>
                                    </p:animEffect>
                                    <p:set>
                                      <p:cBhvr>
                                        <p:cTn id="38" dur="1" fill="hold">
                                          <p:stCondLst>
                                            <p:cond delay="499"/>
                                          </p:stCondLst>
                                        </p:cTn>
                                        <p:tgtEl>
                                          <p:spTgt spid="20">
                                            <p:txEl>
                                              <p:pRg st="0" end="0"/>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20">
                                            <p:txEl>
                                              <p:pRg st="2" end="2"/>
                                            </p:txEl>
                                          </p:spTgt>
                                        </p:tgtEl>
                                      </p:cBhvr>
                                    </p:animEffect>
                                    <p:set>
                                      <p:cBhvr>
                                        <p:cTn id="41" dur="1" fill="hold">
                                          <p:stCondLst>
                                            <p:cond delay="499"/>
                                          </p:stCondLst>
                                        </p:cTn>
                                        <p:tgtEl>
                                          <p:spTgt spid="20">
                                            <p:txEl>
                                              <p:pRg st="2" end="2"/>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0">
                                            <p:txEl>
                                              <p:pRg st="4" end="4"/>
                                            </p:txEl>
                                          </p:spTgt>
                                        </p:tgtEl>
                                      </p:cBhvr>
                                    </p:animEffect>
                                    <p:set>
                                      <p:cBhvr>
                                        <p:cTn id="44" dur="1" fill="hold">
                                          <p:stCondLst>
                                            <p:cond delay="499"/>
                                          </p:stCondLst>
                                        </p:cTn>
                                        <p:tgtEl>
                                          <p:spTgt spid="20">
                                            <p:txEl>
                                              <p:pRg st="4" end="4"/>
                                            </p:txEl>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13760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PROBLEMATICA N</a:t>
            </a:r>
            <a:r>
              <a:rPr lang="it-IT" sz="4000" baseline="30000" dirty="0">
                <a:solidFill>
                  <a:schemeClr val="tx1"/>
                </a:solidFill>
              </a:rPr>
              <a:t>o</a:t>
            </a:r>
            <a:r>
              <a:rPr lang="it-IT" sz="3600" dirty="0">
                <a:solidFill>
                  <a:schemeClr val="tx1"/>
                </a:solidFill>
                <a:latin typeface="Roboto" panose="02000000000000000000" pitchFamily="2" charset="0"/>
                <a:ea typeface="Roboto" panose="02000000000000000000" pitchFamily="2" charset="0"/>
              </a:rPr>
              <a:t> 3</a:t>
            </a:r>
          </a:p>
        </p:txBody>
      </p:sp>
      <p:grpSp>
        <p:nvGrpSpPr>
          <p:cNvPr id="32" name="Gruppo 31">
            <a:extLst>
              <a:ext uri="{FF2B5EF4-FFF2-40B4-BE49-F238E27FC236}">
                <a16:creationId xmlns:a16="http://schemas.microsoft.com/office/drawing/2014/main" id="{6C7797D1-5EE8-4B75-9280-7533DDCFAB2F}"/>
              </a:ext>
            </a:extLst>
          </p:cNvPr>
          <p:cNvGrpSpPr/>
          <p:nvPr/>
        </p:nvGrpSpPr>
        <p:grpSpPr>
          <a:xfrm>
            <a:off x="1803946" y="2233945"/>
            <a:ext cx="8584107" cy="3064669"/>
            <a:chOff x="1677777" y="1880715"/>
            <a:chExt cx="8584107" cy="3064669"/>
          </a:xfrm>
        </p:grpSpPr>
        <p:sp>
          <p:nvSpPr>
            <p:cNvPr id="8" name="CasellaDiTesto 7">
              <a:extLst>
                <a:ext uri="{FF2B5EF4-FFF2-40B4-BE49-F238E27FC236}">
                  <a16:creationId xmlns:a16="http://schemas.microsoft.com/office/drawing/2014/main" id="{63F708A4-2B58-419A-AAA2-BBDA2EAD729F}"/>
                </a:ext>
              </a:extLst>
            </p:cNvPr>
            <p:cNvSpPr txBox="1"/>
            <p:nvPr/>
          </p:nvSpPr>
          <p:spPr>
            <a:xfrm>
              <a:off x="1677777" y="1880715"/>
              <a:ext cx="8584107" cy="3064669"/>
            </a:xfrm>
            <a:prstGeom prst="roundRect">
              <a:avLst/>
            </a:prstGeom>
            <a:gradFill flip="none" rotWithShape="1">
              <a:gsLst>
                <a:gs pos="0">
                  <a:schemeClr val="accent1">
                    <a:lumMod val="45000"/>
                    <a:lumOff val="55000"/>
                  </a:schemeClr>
                </a:gs>
                <a:gs pos="0">
                  <a:schemeClr val="bg1"/>
                </a:gs>
              </a:gsLst>
              <a:lin ang="5400000" scaled="1"/>
              <a:tileRect/>
            </a:gradFill>
            <a:ln w="31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just"/>
              <a:endParaRPr lang="it-IT" sz="2400" dirty="0">
                <a:latin typeface="Consolas" panose="020B0609020204030204" pitchFamily="49" charset="0"/>
              </a:endParaRPr>
            </a:p>
            <a:p>
              <a:pPr algn="just"/>
              <a:r>
                <a:rPr lang="it-IT" sz="2400" dirty="0">
                  <a:latin typeface="Consolas" panose="020B0609020204030204" pitchFamily="49" charset="0"/>
                </a:rPr>
                <a:t>Amo come canta Alex, però non capisco perché</a:t>
              </a:r>
            </a:p>
            <a:p>
              <a:pPr algn="just"/>
              <a:endParaRPr lang="it-IT" sz="2400" dirty="0">
                <a:latin typeface="Consolas" panose="020B0609020204030204" pitchFamily="49" charset="0"/>
              </a:endParaRPr>
            </a:p>
            <a:p>
              <a:pPr algn="just"/>
              <a:endParaRPr lang="it-IT" sz="2400" dirty="0">
                <a:latin typeface="Consolas" panose="020B0609020204030204" pitchFamily="49" charset="0"/>
              </a:endParaRPr>
            </a:p>
            <a:p>
              <a:pPr algn="just"/>
              <a:r>
                <a:rPr lang="it-IT" sz="2400" dirty="0">
                  <a:latin typeface="Consolas" panose="020B0609020204030204" pitchFamily="49" charset="0"/>
                </a:rPr>
                <a:t>Serena non abbia apprezzato la sua esposizione.</a:t>
              </a:r>
            </a:p>
            <a:p>
              <a:pPr algn="just"/>
              <a:endParaRPr lang="it-IT" dirty="0">
                <a:latin typeface="Consolas" panose="020B0609020204030204" pitchFamily="49" charset="0"/>
              </a:endParaRPr>
            </a:p>
            <a:p>
              <a:pPr algn="just"/>
              <a:endParaRPr lang="it-IT" dirty="0">
                <a:latin typeface="Consolas" panose="020B0609020204030204" pitchFamily="49" charset="0"/>
              </a:endParaRPr>
            </a:p>
            <a:p>
              <a:pPr algn="just"/>
              <a:endParaRPr lang="it-IT" sz="1800" dirty="0">
                <a:latin typeface="Consolas" panose="020B0609020204030204" pitchFamily="49" charset="0"/>
              </a:endParaRPr>
            </a:p>
          </p:txBody>
        </p:sp>
        <p:cxnSp>
          <p:nvCxnSpPr>
            <p:cNvPr id="9" name="Connettore 2 8">
              <a:extLst>
                <a:ext uri="{FF2B5EF4-FFF2-40B4-BE49-F238E27FC236}">
                  <a16:creationId xmlns:a16="http://schemas.microsoft.com/office/drawing/2014/main" id="{88D7C93F-519A-4844-A0DF-C598C01DE579}"/>
                </a:ext>
              </a:extLst>
            </p:cNvPr>
            <p:cNvCxnSpPr>
              <a:cxnSpLocks/>
            </p:cNvCxnSpPr>
            <p:nvPr/>
          </p:nvCxnSpPr>
          <p:spPr>
            <a:xfrm>
              <a:off x="4425455" y="2804157"/>
              <a:ext cx="667149" cy="0"/>
            </a:xfrm>
            <a:prstGeom prst="straightConnector1">
              <a:avLst/>
            </a:prstGeom>
            <a:ln w="19050" cap="rnd">
              <a:solidFill>
                <a:srgbClr val="FF8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F4A9B70A-EEFC-4F6C-B093-8755856C1E99}"/>
                </a:ext>
              </a:extLst>
            </p:cNvPr>
            <p:cNvCxnSpPr>
              <a:cxnSpLocks/>
            </p:cNvCxnSpPr>
            <p:nvPr/>
          </p:nvCxnSpPr>
          <p:spPr>
            <a:xfrm>
              <a:off x="1949166" y="3905607"/>
              <a:ext cx="951310" cy="0"/>
            </a:xfrm>
            <a:prstGeom prst="straightConnector1">
              <a:avLst/>
            </a:prstGeom>
            <a:ln w="19050" cap="rnd">
              <a:solidFill>
                <a:srgbClr val="FF8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DFFFE644-FB6B-4FB2-BE8C-DFDE9FCAF163}"/>
                </a:ext>
              </a:extLst>
            </p:cNvPr>
            <p:cNvCxnSpPr>
              <a:cxnSpLocks/>
            </p:cNvCxnSpPr>
            <p:nvPr/>
          </p:nvCxnSpPr>
          <p:spPr>
            <a:xfrm>
              <a:off x="1930116" y="4280497"/>
              <a:ext cx="7830575" cy="0"/>
            </a:xfrm>
            <a:prstGeom prst="straightConnector1">
              <a:avLst/>
            </a:prstGeom>
            <a:ln w="19050" cap="rnd">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A54866B8-74C2-4156-AA5F-9EFC7D7BC7D8}"/>
                </a:ext>
              </a:extLst>
            </p:cNvPr>
            <p:cNvCxnSpPr>
              <a:cxnSpLocks/>
            </p:cNvCxnSpPr>
            <p:nvPr/>
          </p:nvCxnSpPr>
          <p:spPr>
            <a:xfrm>
              <a:off x="1935478" y="3203937"/>
              <a:ext cx="3169920" cy="0"/>
            </a:xfrm>
            <a:prstGeom prst="straightConnector1">
              <a:avLst/>
            </a:prstGeom>
            <a:ln w="19050" cap="rnd">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07D46D3C-FEEC-4418-AB36-3B5BC1812845}"/>
                </a:ext>
              </a:extLst>
            </p:cNvPr>
            <p:cNvCxnSpPr>
              <a:cxnSpLocks/>
            </p:cNvCxnSpPr>
            <p:nvPr/>
          </p:nvCxnSpPr>
          <p:spPr>
            <a:xfrm>
              <a:off x="5443785" y="3204179"/>
              <a:ext cx="3844995" cy="0"/>
            </a:xfrm>
            <a:prstGeom prst="straightConnector1">
              <a:avLst/>
            </a:prstGeom>
            <a:ln w="19050" cap="rnd">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261FE04A-D051-4670-B708-24E44EECC918}"/>
                </a:ext>
              </a:extLst>
            </p:cNvPr>
            <p:cNvSpPr txBox="1"/>
            <p:nvPr/>
          </p:nvSpPr>
          <p:spPr>
            <a:xfrm>
              <a:off x="4272570" y="2800678"/>
              <a:ext cx="981359" cy="338554"/>
            </a:xfrm>
            <a:prstGeom prst="rect">
              <a:avLst/>
            </a:prstGeom>
            <a:noFill/>
          </p:spPr>
          <p:txBody>
            <a:bodyPr wrap="none" rtlCol="0">
              <a:spAutoFit/>
            </a:bodyPr>
            <a:lstStyle/>
            <a:p>
              <a:r>
                <a:rPr lang="it-IT" sz="1600" dirty="0">
                  <a:solidFill>
                    <a:srgbClr val="FF8000"/>
                  </a:solidFill>
                  <a:latin typeface="Bahnschrift Light" panose="020B0502040204020203" pitchFamily="34" charset="0"/>
                </a:rPr>
                <a:t>soggetto</a:t>
              </a:r>
            </a:p>
          </p:txBody>
        </p:sp>
        <p:sp>
          <p:nvSpPr>
            <p:cNvPr id="21" name="CasellaDiTesto 20">
              <a:extLst>
                <a:ext uri="{FF2B5EF4-FFF2-40B4-BE49-F238E27FC236}">
                  <a16:creationId xmlns:a16="http://schemas.microsoft.com/office/drawing/2014/main" id="{BF0A732D-BB49-4442-9C5D-D39790C8E418}"/>
                </a:ext>
              </a:extLst>
            </p:cNvPr>
            <p:cNvSpPr txBox="1"/>
            <p:nvPr/>
          </p:nvSpPr>
          <p:spPr>
            <a:xfrm>
              <a:off x="1946950" y="3905496"/>
              <a:ext cx="981359" cy="338554"/>
            </a:xfrm>
            <a:prstGeom prst="rect">
              <a:avLst/>
            </a:prstGeom>
            <a:noFill/>
          </p:spPr>
          <p:txBody>
            <a:bodyPr wrap="none" rtlCol="0">
              <a:spAutoFit/>
            </a:bodyPr>
            <a:lstStyle/>
            <a:p>
              <a:r>
                <a:rPr lang="it-IT" sz="1600" dirty="0">
                  <a:solidFill>
                    <a:srgbClr val="FF8000"/>
                  </a:solidFill>
                  <a:latin typeface="Bahnschrift Light" panose="020B0502040204020203" pitchFamily="34" charset="0"/>
                </a:rPr>
                <a:t>soggetto</a:t>
              </a:r>
            </a:p>
          </p:txBody>
        </p:sp>
        <p:sp>
          <p:nvSpPr>
            <p:cNvPr id="25" name="CasellaDiTesto 24">
              <a:extLst>
                <a:ext uri="{FF2B5EF4-FFF2-40B4-BE49-F238E27FC236}">
                  <a16:creationId xmlns:a16="http://schemas.microsoft.com/office/drawing/2014/main" id="{9B84EE8C-01FF-42EC-906E-7D358DF91E64}"/>
                </a:ext>
              </a:extLst>
            </p:cNvPr>
            <p:cNvSpPr txBox="1"/>
            <p:nvPr/>
          </p:nvSpPr>
          <p:spPr>
            <a:xfrm>
              <a:off x="2833408" y="3203937"/>
              <a:ext cx="1473480" cy="338554"/>
            </a:xfrm>
            <a:prstGeom prst="rect">
              <a:avLst/>
            </a:prstGeom>
            <a:noFill/>
          </p:spPr>
          <p:txBody>
            <a:bodyPr wrap="none" rtlCol="0">
              <a:spAutoFit/>
            </a:bodyPr>
            <a:lstStyle/>
            <a:p>
              <a:r>
                <a:rPr lang="it-IT" sz="1600" dirty="0">
                  <a:solidFill>
                    <a:srgbClr val="00B050"/>
                  </a:solidFill>
                  <a:latin typeface="Bahnschrift Light" panose="020B0502040204020203" pitchFamily="34" charset="0"/>
                </a:rPr>
                <a:t>score positivo</a:t>
              </a:r>
            </a:p>
          </p:txBody>
        </p:sp>
        <p:sp>
          <p:nvSpPr>
            <p:cNvPr id="26" name="CasellaDiTesto 25">
              <a:extLst>
                <a:ext uri="{FF2B5EF4-FFF2-40B4-BE49-F238E27FC236}">
                  <a16:creationId xmlns:a16="http://schemas.microsoft.com/office/drawing/2014/main" id="{CA9B0DAB-D902-4EBE-BD76-EF0B2C3F705F}"/>
                </a:ext>
              </a:extLst>
            </p:cNvPr>
            <p:cNvSpPr txBox="1"/>
            <p:nvPr/>
          </p:nvSpPr>
          <p:spPr>
            <a:xfrm>
              <a:off x="5010839" y="4301225"/>
              <a:ext cx="1537600" cy="338554"/>
            </a:xfrm>
            <a:prstGeom prst="rect">
              <a:avLst/>
            </a:prstGeom>
            <a:noFill/>
          </p:spPr>
          <p:txBody>
            <a:bodyPr wrap="none" rtlCol="0">
              <a:spAutoFit/>
            </a:bodyPr>
            <a:lstStyle/>
            <a:p>
              <a:r>
                <a:rPr lang="it-IT" sz="1600" dirty="0">
                  <a:solidFill>
                    <a:srgbClr val="FF0000"/>
                  </a:solidFill>
                  <a:latin typeface="Bahnschrift Light" panose="020B0502040204020203" pitchFamily="34" charset="0"/>
                </a:rPr>
                <a:t>score negativo</a:t>
              </a:r>
            </a:p>
          </p:txBody>
        </p:sp>
        <p:sp>
          <p:nvSpPr>
            <p:cNvPr id="27" name="CasellaDiTesto 26">
              <a:extLst>
                <a:ext uri="{FF2B5EF4-FFF2-40B4-BE49-F238E27FC236}">
                  <a16:creationId xmlns:a16="http://schemas.microsoft.com/office/drawing/2014/main" id="{73C053CF-720C-43CD-A60B-5481F338FF2A}"/>
                </a:ext>
              </a:extLst>
            </p:cNvPr>
            <p:cNvSpPr txBox="1"/>
            <p:nvPr/>
          </p:nvSpPr>
          <p:spPr>
            <a:xfrm>
              <a:off x="6644706" y="3184698"/>
              <a:ext cx="1537600" cy="338554"/>
            </a:xfrm>
            <a:prstGeom prst="rect">
              <a:avLst/>
            </a:prstGeom>
            <a:noFill/>
          </p:spPr>
          <p:txBody>
            <a:bodyPr wrap="none" rtlCol="0">
              <a:spAutoFit/>
            </a:bodyPr>
            <a:lstStyle/>
            <a:p>
              <a:r>
                <a:rPr lang="it-IT" sz="1600" dirty="0">
                  <a:solidFill>
                    <a:srgbClr val="FF0000"/>
                  </a:solidFill>
                  <a:latin typeface="Bahnschrift Light" panose="020B0502040204020203" pitchFamily="34" charset="0"/>
                </a:rPr>
                <a:t>score negativo</a:t>
              </a:r>
            </a:p>
          </p:txBody>
        </p:sp>
      </p:grpSp>
    </p:spTree>
    <p:extLst>
      <p:ext uri="{BB962C8B-B14F-4D97-AF65-F5344CB8AC3E}">
        <p14:creationId xmlns:p14="http://schemas.microsoft.com/office/powerpoint/2010/main" val="163580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13760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PROBLEMATICA N</a:t>
            </a:r>
            <a:r>
              <a:rPr lang="it-IT" sz="4000" baseline="30000" dirty="0">
                <a:solidFill>
                  <a:schemeClr val="tx1"/>
                </a:solidFill>
              </a:rPr>
              <a:t>o</a:t>
            </a:r>
            <a:r>
              <a:rPr lang="it-IT" sz="3600" dirty="0">
                <a:solidFill>
                  <a:schemeClr val="tx1"/>
                </a:solidFill>
                <a:latin typeface="Roboto" panose="02000000000000000000" pitchFamily="2" charset="0"/>
                <a:ea typeface="Roboto" panose="02000000000000000000" pitchFamily="2" charset="0"/>
              </a:rPr>
              <a:t> 4</a:t>
            </a:r>
          </a:p>
        </p:txBody>
      </p:sp>
      <p:pic>
        <p:nvPicPr>
          <p:cNvPr id="3" name="Immagine 2">
            <a:extLst>
              <a:ext uri="{FF2B5EF4-FFF2-40B4-BE49-F238E27FC236}">
                <a16:creationId xmlns:a16="http://schemas.microsoft.com/office/drawing/2014/main" id="{B81C48A8-0F99-4C00-877E-C01899247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639" y="2047599"/>
            <a:ext cx="6709215" cy="3067602"/>
          </a:xfrm>
          <a:prstGeom prst="rect">
            <a:avLst/>
          </a:prstGeom>
        </p:spPr>
      </p:pic>
      <p:sp>
        <p:nvSpPr>
          <p:cNvPr id="5" name="CasellaDiTesto 4">
            <a:extLst>
              <a:ext uri="{FF2B5EF4-FFF2-40B4-BE49-F238E27FC236}">
                <a16:creationId xmlns:a16="http://schemas.microsoft.com/office/drawing/2014/main" id="{C333E7C7-41DB-4E2B-AF9C-6C653D675990}"/>
              </a:ext>
            </a:extLst>
          </p:cNvPr>
          <p:cNvSpPr txBox="1"/>
          <p:nvPr/>
        </p:nvSpPr>
        <p:spPr>
          <a:xfrm>
            <a:off x="486127" y="2067507"/>
            <a:ext cx="5752113" cy="3170099"/>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Prendere i dati ottenuti in output dal codice Python e trasformarli in formato «.csv» non si è rivelata una buona tecnica, quindi sono stati elaborati più volte al fine di ottenere una matrice di dati contenente valori processabili per R.</a:t>
            </a:r>
          </a:p>
          <a:p>
            <a:pPr algn="just"/>
            <a:r>
              <a:rPr lang="it-IT" sz="2000" dirty="0">
                <a:latin typeface="Bahnschrift Light" panose="020B0502040204020203" pitchFamily="34" charset="0"/>
                <a:ea typeface="Roboto" panose="02000000000000000000" pitchFamily="2" charset="0"/>
              </a:rPr>
              <a:t>In merito a ciò sono state sviluppate tecniche quale il metodo di ranking per i punteggi. </a:t>
            </a:r>
          </a:p>
          <a:p>
            <a:pPr algn="just"/>
            <a:r>
              <a:rPr lang="it-IT" sz="2000" dirty="0">
                <a:latin typeface="Bahnschrift Light" panose="020B0502040204020203" pitchFamily="34" charset="0"/>
                <a:ea typeface="Roboto" panose="02000000000000000000" pitchFamily="2" charset="0"/>
              </a:rPr>
              <a:t>Arrivati a questo punto è stato possibile applicare tutte le analisi statistiche inerenti all’obiettivo del nostro progetto.</a:t>
            </a:r>
          </a:p>
        </p:txBody>
      </p:sp>
      <p:cxnSp>
        <p:nvCxnSpPr>
          <p:cNvPr id="6" name="Connettore diritto 5">
            <a:extLst>
              <a:ext uri="{FF2B5EF4-FFF2-40B4-BE49-F238E27FC236}">
                <a16:creationId xmlns:a16="http://schemas.microsoft.com/office/drawing/2014/main" id="{ECA3ED1D-4A4E-4CEE-82C3-E323CD2FD6F8}"/>
              </a:ext>
            </a:extLst>
          </p:cNvPr>
          <p:cNvCxnSpPr>
            <a:cxnSpLocks/>
          </p:cNvCxnSpPr>
          <p:nvPr/>
        </p:nvCxnSpPr>
        <p:spPr>
          <a:xfrm>
            <a:off x="373467" y="2164080"/>
            <a:ext cx="0" cy="1417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F90C8E8A-7573-4848-AEF8-9AC5FDDF71C1}"/>
              </a:ext>
            </a:extLst>
          </p:cNvPr>
          <p:cNvCxnSpPr>
            <a:cxnSpLocks/>
          </p:cNvCxnSpPr>
          <p:nvPr/>
        </p:nvCxnSpPr>
        <p:spPr>
          <a:xfrm>
            <a:off x="373467" y="3576320"/>
            <a:ext cx="0" cy="6400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D6E7D833-57AA-4673-A518-517B182E5843}"/>
              </a:ext>
            </a:extLst>
          </p:cNvPr>
          <p:cNvCxnSpPr>
            <a:cxnSpLocks/>
          </p:cNvCxnSpPr>
          <p:nvPr/>
        </p:nvCxnSpPr>
        <p:spPr>
          <a:xfrm>
            <a:off x="373467" y="4211320"/>
            <a:ext cx="0" cy="9038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65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par>
                                <p:cTn id="12" presetID="22" presetClass="entr" presetSubtype="1" fill="hold" nodeType="withEffect">
                                  <p:stCondLst>
                                    <p:cond delay="10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500"/>
                                        <p:tgtEl>
                                          <p:spTgt spid="5">
                                            <p:txEl>
                                              <p:pRg st="0" end="0"/>
                                            </p:txEl>
                                          </p:spTgt>
                                        </p:tgtEl>
                                      </p:cBhvr>
                                    </p:animEffect>
                                  </p:childTnLst>
                                </p:cTn>
                              </p:par>
                              <p:par>
                                <p:cTn id="15" presetID="22" presetClass="entr" presetSubtype="1" fill="hold"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par>
                                <p:cTn id="23" presetID="22" presetClass="entr" presetSubtype="1"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up)">
                                      <p:cBhvr>
                                        <p:cTn id="30" dur="500"/>
                                        <p:tgtEl>
                                          <p:spTgt spid="5">
                                            <p:txEl>
                                              <p:pRg st="2" end="2"/>
                                            </p:txEl>
                                          </p:spTgt>
                                        </p:tgtEl>
                                      </p:cBhvr>
                                    </p:animEffect>
                                  </p:childTnLst>
                                </p:cTn>
                              </p:par>
                              <p:par>
                                <p:cTn id="31" presetID="22" presetClass="entr" presetSubtype="1" fill="hold"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0" y="370415"/>
            <a:ext cx="4729018"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STATISTICHE</a:t>
            </a:r>
          </a:p>
        </p:txBody>
      </p:sp>
      <p:pic>
        <p:nvPicPr>
          <p:cNvPr id="3" name="Immagine 2">
            <a:extLst>
              <a:ext uri="{FF2B5EF4-FFF2-40B4-BE49-F238E27FC236}">
                <a16:creationId xmlns:a16="http://schemas.microsoft.com/office/drawing/2014/main" id="{B1C07D41-068C-4407-823C-8AFD296F08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39" b="96042" l="1585" r="97561">
                        <a14:foregroundMark x1="5244" y1="34459" x2="9878" y2="19208"/>
                        <a14:foregroundMark x1="13415" y1="14203" x2="21585" y2="11059"/>
                        <a14:foregroundMark x1="22317" y1="8847" x2="48415" y2="11991"/>
                        <a14:foregroundMark x1="48415" y1="11991" x2="56829" y2="29686"/>
                        <a14:foregroundMark x1="56829" y1="29686" x2="57927" y2="37020"/>
                        <a14:foregroundMark x1="49756" y1="41676" x2="49146" y2="38300"/>
                        <a14:foregroundMark x1="50732" y1="39814" x2="49390" y2="25146"/>
                        <a14:foregroundMark x1="50366" y1="34226" x2="40244" y2="33295"/>
                        <a14:foregroundMark x1="36341" y1="30733" x2="32439" y2="22584"/>
                        <a14:foregroundMark x1="40244" y1="18277" x2="22561" y2="20023"/>
                        <a14:foregroundMark x1="22561" y1="20023" x2="22317" y2="19558"/>
                        <a14:foregroundMark x1="67439" y1="59255" x2="72073" y2="46682"/>
                        <a14:foregroundMark x1="84756" y1="48312" x2="95854" y2="64377"/>
                        <a14:foregroundMark x1="95854" y1="64377" x2="94756" y2="82305"/>
                        <a14:foregroundMark x1="94756" y1="82305" x2="83537" y2="86380"/>
                        <a14:foregroundMark x1="85122" y1="89173" x2="46463" y2="87078"/>
                        <a14:foregroundMark x1="81220" y1="93015" x2="54024" y2="90338"/>
                        <a14:foregroundMark x1="54024" y1="90338" x2="49756" y2="85448"/>
                        <a14:foregroundMark x1="59878" y1="93015" x2="51707" y2="70896"/>
                        <a14:foregroundMark x1="51707" y1="70896" x2="70122" y2="69965"/>
                        <a14:foregroundMark x1="70122" y1="69965" x2="55366" y2="86147"/>
                        <a14:foregroundMark x1="55366" y1="86147" x2="55000" y2="86147"/>
                        <a14:foregroundMark x1="65122" y1="89523" x2="83415" y2="86147"/>
                        <a14:foregroundMark x1="83415" y1="86147" x2="91341" y2="69034"/>
                        <a14:foregroundMark x1="91341" y1="69034" x2="91900" y2="51015"/>
                        <a14:foregroundMark x1="90325" y1="48661" x2="73537" y2="41444"/>
                        <a14:foregroundMark x1="90867" y1="48894" x2="90325" y2="48661"/>
                        <a14:foregroundMark x1="73537" y1="41444" x2="45488" y2="50990"/>
                        <a14:foregroundMark x1="45488" y1="50990" x2="42195" y2="67753"/>
                        <a14:foregroundMark x1="42195" y1="67753" x2="54146" y2="87660"/>
                        <a14:foregroundMark x1="54146" y1="87660" x2="55610" y2="88591"/>
                        <a14:foregroundMark x1="65488" y1="87660" x2="86707" y2="78114"/>
                        <a14:foregroundMark x1="86707" y1="78114" x2="93902" y2="60536"/>
                        <a14:foregroundMark x1="93902" y1="60536" x2="77073" y2="44820"/>
                        <a14:foregroundMark x1="77073" y1="44820" x2="57073" y2="44005"/>
                        <a14:foregroundMark x1="57073" y1="44005" x2="43049" y2="59022"/>
                        <a14:foregroundMark x1="43049" y1="59022" x2="54634" y2="83818"/>
                        <a14:foregroundMark x1="54634" y1="83818" x2="74878" y2="93015"/>
                        <a14:foregroundMark x1="74878" y1="93015" x2="75000" y2="93015"/>
                        <a14:foregroundMark x1="78293" y1="81141" x2="62317" y2="51106"/>
                        <a14:foregroundMark x1="62317" y1="51106" x2="62683" y2="69616"/>
                        <a14:foregroundMark x1="62683" y1="69616" x2="66098" y2="71711"/>
                        <a14:foregroundMark x1="83780" y1="86147" x2="91220" y2="68452"/>
                        <a14:foregroundMark x1="91220" y1="68452" x2="85854" y2="47963"/>
                        <a14:foregroundMark x1="85854" y1="47963" x2="63049" y2="42841"/>
                        <a14:foregroundMark x1="63049" y1="42841" x2="53171" y2="61816"/>
                        <a14:foregroundMark x1="53171" y1="61816" x2="56341" y2="77299"/>
                        <a14:foregroundMark x1="48415" y1="57974" x2="30854" y2="60070"/>
                        <a14:foregroundMark x1="30854" y1="60070" x2="15122" y2="53783"/>
                        <a14:foregroundMark x1="15122" y1="53783" x2="6585" y2="32363"/>
                        <a14:foregroundMark x1="6585" y1="32363" x2="20000" y2="14785"/>
                        <a14:foregroundMark x1="20000" y1="14785" x2="37683" y2="9080"/>
                        <a14:foregroundMark x1="37683" y1="9080" x2="57073" y2="18277"/>
                        <a14:foregroundMark x1="57073" y1="18277" x2="60488" y2="35274"/>
                        <a14:foregroundMark x1="60488" y1="35274" x2="55732" y2="55413"/>
                        <a14:foregroundMark x1="55732" y1="55413" x2="59878" y2="61118"/>
                        <a14:foregroundMark x1="43537" y1="57043" x2="26220" y2="58906"/>
                        <a14:foregroundMark x1="26220" y1="58906" x2="7805" y2="47614"/>
                        <a14:foregroundMark x1="7805" y1="47614" x2="6098" y2="28754"/>
                        <a14:foregroundMark x1="6098" y1="28754" x2="29268" y2="22934"/>
                        <a14:foregroundMark x1="29268" y1="22934" x2="44756" y2="32014"/>
                        <a14:foregroundMark x1="44756" y1="32014" x2="55854" y2="55297"/>
                        <a14:foregroundMark x1="55854" y1="55297" x2="55610" y2="56345"/>
                        <a14:foregroundMark x1="47439" y1="59488" x2="22927" y2="35506"/>
                        <a14:foregroundMark x1="22927" y1="35506" x2="36951" y2="47614"/>
                        <a14:foregroundMark x1="36951" y1="47614" x2="37683" y2="49243"/>
                        <a14:foregroundMark x1="45488" y1="55180" x2="22805" y2="47730"/>
                        <a14:foregroundMark x1="22805" y1="47730" x2="36707" y2="54831"/>
                        <a14:foregroundMark x1="35976" y1="61350" x2="12927" y2="51804"/>
                        <a14:foregroundMark x1="12927" y1="51804" x2="28780" y2="58207"/>
                        <a14:foregroundMark x1="28780" y1="58207" x2="29756" y2="61700"/>
                        <a14:foregroundMark x1="60244" y1="94529" x2="70366" y2="96042"/>
                        <a14:foregroundMark x1="96707" y1="63795" x2="97561" y2="68568"/>
                        <a14:foregroundMark x1="90610" y1="50291" x2="90244" y2="49709"/>
                        <a14:foregroundMark x1="90854" y1="49709" x2="90854" y2="49709"/>
                        <a14:foregroundMark x1="90645" y1="49010" x2="91829" y2="50757"/>
                        <a14:foregroundMark x1="1707" y1="34575" x2="2805" y2="36671"/>
                        <a14:foregroundMark x1="31463" y1="5239" x2="32073" y2="5239"/>
                        <a14:foregroundMark x1="90732" y1="50175" x2="89024" y2="49010"/>
                        <a14:backgroundMark x1="93780" y1="49360" x2="91585" y2="48079"/>
                        <a14:backgroundMark x1="91220" y1="48778" x2="91220" y2="48778"/>
                        <a14:backgroundMark x1="90976" y1="48661" x2="90976" y2="48661"/>
                        <a14:backgroundMark x1="91341" y1="49010" x2="91341" y2="49010"/>
                        <a14:backgroundMark x1="91098" y1="48894" x2="91098" y2="48894"/>
                        <a14:backgroundMark x1="90854" y1="48545" x2="90854" y2="48545"/>
                      </a14:backgroundRemoval>
                    </a14:imgEffect>
                  </a14:imgLayer>
                </a14:imgProps>
              </a:ext>
              <a:ext uri="{28A0092B-C50C-407E-A947-70E740481C1C}">
                <a14:useLocalDpi xmlns:a14="http://schemas.microsoft.com/office/drawing/2010/main" val="0"/>
              </a:ext>
            </a:extLst>
          </a:blip>
          <a:stretch>
            <a:fillRect/>
          </a:stretch>
        </p:blipFill>
        <p:spPr>
          <a:xfrm>
            <a:off x="1099253" y="2393463"/>
            <a:ext cx="2993505" cy="3135878"/>
          </a:xfrm>
          <a:prstGeom prst="rect">
            <a:avLst/>
          </a:prstGeom>
        </p:spPr>
      </p:pic>
      <p:sp>
        <p:nvSpPr>
          <p:cNvPr id="6" name="CasellaDiTesto 5">
            <a:extLst>
              <a:ext uri="{FF2B5EF4-FFF2-40B4-BE49-F238E27FC236}">
                <a16:creationId xmlns:a16="http://schemas.microsoft.com/office/drawing/2014/main" id="{33A1A98F-D246-4F5E-91A7-ED277FCA5E84}"/>
              </a:ext>
            </a:extLst>
          </p:cNvPr>
          <p:cNvSpPr txBox="1"/>
          <p:nvPr/>
        </p:nvSpPr>
        <p:spPr>
          <a:xfrm>
            <a:off x="7152637" y="1500573"/>
            <a:ext cx="3589444" cy="1200329"/>
          </a:xfrm>
          <a:prstGeom prst="rect">
            <a:avLst/>
          </a:prstGeom>
          <a:noFill/>
        </p:spPr>
        <p:txBody>
          <a:bodyPr wrap="none" rtlCol="0">
            <a:spAutoFit/>
          </a:bodyPr>
          <a:lstStyle/>
          <a:p>
            <a:r>
              <a:rPr lang="it-IT" sz="2400" dirty="0">
                <a:latin typeface="Roboto" panose="02000000000000000000" pitchFamily="2" charset="0"/>
                <a:ea typeface="Roboto" panose="02000000000000000000" pitchFamily="2" charset="0"/>
              </a:rPr>
              <a:t>Tweet collezionati al </a:t>
            </a:r>
          </a:p>
          <a:p>
            <a:r>
              <a:rPr lang="it-IT" sz="2400" dirty="0">
                <a:latin typeface="Roboto" panose="02000000000000000000" pitchFamily="2" charset="0"/>
                <a:ea typeface="Roboto" panose="02000000000000000000" pitchFamily="2" charset="0"/>
              </a:rPr>
              <a:t>giorno, a causa della non</a:t>
            </a:r>
          </a:p>
          <a:p>
            <a:r>
              <a:rPr lang="it-IT" sz="2400" dirty="0">
                <a:latin typeface="Roboto" panose="02000000000000000000" pitchFamily="2" charset="0"/>
                <a:ea typeface="Roboto" panose="02000000000000000000" pitchFamily="2" charset="0"/>
              </a:rPr>
              <a:t>disponibilità di tweets</a:t>
            </a:r>
          </a:p>
        </p:txBody>
      </p:sp>
      <p:sp>
        <p:nvSpPr>
          <p:cNvPr id="8" name="CasellaDiTesto 7">
            <a:extLst>
              <a:ext uri="{FF2B5EF4-FFF2-40B4-BE49-F238E27FC236}">
                <a16:creationId xmlns:a16="http://schemas.microsoft.com/office/drawing/2014/main" id="{65F61644-3C42-4948-A443-EDF4AB006498}"/>
              </a:ext>
            </a:extLst>
          </p:cNvPr>
          <p:cNvSpPr txBox="1"/>
          <p:nvPr/>
        </p:nvSpPr>
        <p:spPr>
          <a:xfrm>
            <a:off x="7152637" y="3451460"/>
            <a:ext cx="4325223" cy="954107"/>
          </a:xfrm>
          <a:prstGeom prst="rect">
            <a:avLst/>
          </a:prstGeom>
          <a:noFill/>
        </p:spPr>
        <p:txBody>
          <a:bodyPr wrap="square" rtlCol="0">
            <a:spAutoFit/>
          </a:bodyPr>
          <a:lstStyle/>
          <a:p>
            <a:r>
              <a:rPr lang="it-IT" sz="2800" dirty="0">
                <a:latin typeface="Roboto" panose="02000000000000000000" pitchFamily="2" charset="0"/>
                <a:ea typeface="Roboto" panose="02000000000000000000" pitchFamily="2" charset="0"/>
              </a:rPr>
              <a:t>Tweet collezionati in totale</a:t>
            </a:r>
          </a:p>
        </p:txBody>
      </p:sp>
      <p:sp>
        <p:nvSpPr>
          <p:cNvPr id="9" name="CasellaDiTesto 8">
            <a:extLst>
              <a:ext uri="{FF2B5EF4-FFF2-40B4-BE49-F238E27FC236}">
                <a16:creationId xmlns:a16="http://schemas.microsoft.com/office/drawing/2014/main" id="{F14FE236-6F55-4072-9F44-BB6699C92314}"/>
              </a:ext>
            </a:extLst>
          </p:cNvPr>
          <p:cNvSpPr txBox="1"/>
          <p:nvPr/>
        </p:nvSpPr>
        <p:spPr>
          <a:xfrm>
            <a:off x="7152637" y="5290296"/>
            <a:ext cx="4325223" cy="954107"/>
          </a:xfrm>
          <a:prstGeom prst="rect">
            <a:avLst/>
          </a:prstGeom>
          <a:noFill/>
        </p:spPr>
        <p:txBody>
          <a:bodyPr wrap="square" rtlCol="0">
            <a:spAutoFit/>
          </a:bodyPr>
          <a:lstStyle/>
          <a:p>
            <a:r>
              <a:rPr lang="it-IT" sz="2800" dirty="0">
                <a:latin typeface="Roboto" panose="02000000000000000000" pitchFamily="2" charset="0"/>
                <a:ea typeface="Roboto" panose="02000000000000000000" pitchFamily="2" charset="0"/>
              </a:rPr>
              <a:t>Esperimenti, uno al giorno</a:t>
            </a:r>
          </a:p>
          <a:p>
            <a:r>
              <a:rPr lang="it-IT" sz="2800" dirty="0">
                <a:latin typeface="Roboto" panose="02000000000000000000" pitchFamily="2" charset="0"/>
                <a:ea typeface="Roboto" panose="02000000000000000000" pitchFamily="2" charset="0"/>
              </a:rPr>
              <a:t>per il mese di Dicembre</a:t>
            </a:r>
          </a:p>
        </p:txBody>
      </p:sp>
      <p:sp>
        <p:nvSpPr>
          <p:cNvPr id="14" name="Cerchio vuoto 13">
            <a:extLst>
              <a:ext uri="{FF2B5EF4-FFF2-40B4-BE49-F238E27FC236}">
                <a16:creationId xmlns:a16="http://schemas.microsoft.com/office/drawing/2014/main" id="{217B6DD5-51E3-4DE0-A70D-0D1B96D341AB}"/>
              </a:ext>
            </a:extLst>
          </p:cNvPr>
          <p:cNvSpPr/>
          <p:nvPr/>
        </p:nvSpPr>
        <p:spPr>
          <a:xfrm>
            <a:off x="4930629" y="1273060"/>
            <a:ext cx="2008404" cy="1539928"/>
          </a:xfrm>
          <a:prstGeom prst="donut">
            <a:avLst>
              <a:gd name="adj" fmla="val 7906"/>
            </a:avLst>
          </a:prstGeom>
          <a:solidFill>
            <a:schemeClr val="tx1"/>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5" name="CasellaDiTesto 14">
            <a:extLst>
              <a:ext uri="{FF2B5EF4-FFF2-40B4-BE49-F238E27FC236}">
                <a16:creationId xmlns:a16="http://schemas.microsoft.com/office/drawing/2014/main" id="{8DEBAFD9-765A-40F3-B35E-F0CF45A02951}"/>
              </a:ext>
            </a:extLst>
          </p:cNvPr>
          <p:cNvSpPr txBox="1"/>
          <p:nvPr/>
        </p:nvSpPr>
        <p:spPr>
          <a:xfrm>
            <a:off x="5453572" y="1618623"/>
            <a:ext cx="1061509" cy="830997"/>
          </a:xfrm>
          <a:prstGeom prst="rect">
            <a:avLst/>
          </a:prstGeom>
          <a:noFill/>
        </p:spPr>
        <p:txBody>
          <a:bodyPr wrap="none" rtlCol="0">
            <a:spAutoFit/>
          </a:bodyPr>
          <a:lstStyle/>
          <a:p>
            <a:r>
              <a:rPr lang="it-IT" sz="4800" b="1" dirty="0">
                <a:solidFill>
                  <a:srgbClr val="FFFF00"/>
                </a:solidFill>
                <a:latin typeface="Bahnschrift Condensed" panose="020B0502040204020203" pitchFamily="34" charset="0"/>
              </a:rPr>
              <a:t>100+</a:t>
            </a:r>
            <a:endParaRPr lang="it-IT" sz="3200" b="1" dirty="0">
              <a:solidFill>
                <a:srgbClr val="FFFF00"/>
              </a:solidFill>
              <a:latin typeface="Bahnschrift Condensed" panose="020B0502040204020203" pitchFamily="34" charset="0"/>
            </a:endParaRPr>
          </a:p>
        </p:txBody>
      </p:sp>
      <p:sp>
        <p:nvSpPr>
          <p:cNvPr id="16" name="Cerchio vuoto 15">
            <a:extLst>
              <a:ext uri="{FF2B5EF4-FFF2-40B4-BE49-F238E27FC236}">
                <a16:creationId xmlns:a16="http://schemas.microsoft.com/office/drawing/2014/main" id="{9C324335-5E35-45D6-AAF8-1EF8D2DD07C3}"/>
              </a:ext>
            </a:extLst>
          </p:cNvPr>
          <p:cNvSpPr/>
          <p:nvPr/>
        </p:nvSpPr>
        <p:spPr>
          <a:xfrm>
            <a:off x="4930628" y="3158551"/>
            <a:ext cx="2008404" cy="1539928"/>
          </a:xfrm>
          <a:prstGeom prst="donut">
            <a:avLst>
              <a:gd name="adj" fmla="val 7906"/>
            </a:avLst>
          </a:prstGeom>
          <a:solidFill>
            <a:schemeClr val="tx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CasellaDiTesto 16">
            <a:extLst>
              <a:ext uri="{FF2B5EF4-FFF2-40B4-BE49-F238E27FC236}">
                <a16:creationId xmlns:a16="http://schemas.microsoft.com/office/drawing/2014/main" id="{65043878-8DE7-43B1-811B-B0AB428FFE57}"/>
              </a:ext>
            </a:extLst>
          </p:cNvPr>
          <p:cNvSpPr txBox="1"/>
          <p:nvPr/>
        </p:nvSpPr>
        <p:spPr>
          <a:xfrm>
            <a:off x="5237363" y="3513016"/>
            <a:ext cx="1394934" cy="830997"/>
          </a:xfrm>
          <a:prstGeom prst="rect">
            <a:avLst/>
          </a:prstGeom>
          <a:noFill/>
        </p:spPr>
        <p:txBody>
          <a:bodyPr wrap="none" rtlCol="0">
            <a:spAutoFit/>
          </a:bodyPr>
          <a:lstStyle/>
          <a:p>
            <a:r>
              <a:rPr lang="it-IT" sz="4800" b="1" dirty="0">
                <a:solidFill>
                  <a:srgbClr val="FF0000"/>
                </a:solidFill>
                <a:latin typeface="Bahnschrift Condensed" panose="020B0502040204020203" pitchFamily="34" charset="0"/>
              </a:rPr>
              <a:t>3000+</a:t>
            </a:r>
            <a:endParaRPr lang="it-IT" sz="3200" b="1" dirty="0">
              <a:solidFill>
                <a:srgbClr val="FF0000"/>
              </a:solidFill>
              <a:latin typeface="Bahnschrift Condensed" panose="020B0502040204020203" pitchFamily="34" charset="0"/>
            </a:endParaRPr>
          </a:p>
        </p:txBody>
      </p:sp>
      <p:sp>
        <p:nvSpPr>
          <p:cNvPr id="18" name="Cerchio vuoto 17">
            <a:extLst>
              <a:ext uri="{FF2B5EF4-FFF2-40B4-BE49-F238E27FC236}">
                <a16:creationId xmlns:a16="http://schemas.microsoft.com/office/drawing/2014/main" id="{7BB7411A-6A02-4EFD-AF79-D0F0B3FBD220}"/>
              </a:ext>
            </a:extLst>
          </p:cNvPr>
          <p:cNvSpPr/>
          <p:nvPr/>
        </p:nvSpPr>
        <p:spPr>
          <a:xfrm>
            <a:off x="4930629" y="4997387"/>
            <a:ext cx="2008404" cy="1539928"/>
          </a:xfrm>
          <a:prstGeom prst="donut">
            <a:avLst>
              <a:gd name="adj" fmla="val 7906"/>
            </a:avLst>
          </a:prstGeom>
          <a:solidFill>
            <a:schemeClr val="tx1"/>
          </a:solidFill>
          <a:ln w="57150">
            <a:solidFill>
              <a:srgbClr val="2A8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9" name="CasellaDiTesto 18">
            <a:extLst>
              <a:ext uri="{FF2B5EF4-FFF2-40B4-BE49-F238E27FC236}">
                <a16:creationId xmlns:a16="http://schemas.microsoft.com/office/drawing/2014/main" id="{9DB494E2-0B92-4B5E-AC8A-9807CEDF3E22}"/>
              </a:ext>
            </a:extLst>
          </p:cNvPr>
          <p:cNvSpPr txBox="1"/>
          <p:nvPr/>
        </p:nvSpPr>
        <p:spPr>
          <a:xfrm>
            <a:off x="5638115" y="5351850"/>
            <a:ext cx="593432" cy="830997"/>
          </a:xfrm>
          <a:prstGeom prst="rect">
            <a:avLst/>
          </a:prstGeom>
          <a:noFill/>
        </p:spPr>
        <p:txBody>
          <a:bodyPr wrap="none" rtlCol="0">
            <a:spAutoFit/>
          </a:bodyPr>
          <a:lstStyle/>
          <a:p>
            <a:r>
              <a:rPr lang="it-IT" sz="4800" b="1" dirty="0">
                <a:solidFill>
                  <a:srgbClr val="2A8DE0"/>
                </a:solidFill>
                <a:latin typeface="Bahnschrift Condensed" panose="020B0502040204020203" pitchFamily="34" charset="0"/>
              </a:rPr>
              <a:t>31</a:t>
            </a:r>
            <a:endParaRPr lang="it-IT" sz="3200" b="1" dirty="0">
              <a:solidFill>
                <a:srgbClr val="2A8DE0"/>
              </a:solidFill>
              <a:latin typeface="Bahnschrift Condensed" panose="020B0502040204020203" pitchFamily="34" charset="0"/>
            </a:endParaRPr>
          </a:p>
        </p:txBody>
      </p:sp>
    </p:spTree>
    <p:extLst>
      <p:ext uri="{BB962C8B-B14F-4D97-AF65-F5344CB8AC3E}">
        <p14:creationId xmlns:p14="http://schemas.microsoft.com/office/powerpoint/2010/main" val="369232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1" presetClass="entr" presetSubtype="1"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1000"/>
                                        <p:tgtEl>
                                          <p:spTgt spid="14"/>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1000"/>
                                        <p:tgtEl>
                                          <p:spTgt spid="15"/>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heel(1)">
                                      <p:cBhvr>
                                        <p:cTn id="38" dur="1000"/>
                                        <p:tgtEl>
                                          <p:spTgt spid="18"/>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heel(1)">
                                      <p:cBhvr>
                                        <p:cTn id="41" dur="1000"/>
                                        <p:tgtEl>
                                          <p:spTgt spid="19"/>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9" grpId="0"/>
      <p:bldP spid="14" grpId="0" animBg="1"/>
      <p:bldP spid="15" grpId="0"/>
      <p:bldP spid="16" grpId="0" animBg="1"/>
      <p:bldP spid="17" grpId="0"/>
      <p:bldP spid="18"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0" y="370415"/>
            <a:ext cx="4820355"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RISULTATI</a:t>
            </a:r>
          </a:p>
        </p:txBody>
      </p:sp>
      <p:pic>
        <p:nvPicPr>
          <p:cNvPr id="3" name="Immagine 2">
            <a:extLst>
              <a:ext uri="{FF2B5EF4-FFF2-40B4-BE49-F238E27FC236}">
                <a16:creationId xmlns:a16="http://schemas.microsoft.com/office/drawing/2014/main" id="{61FE12EA-75FC-43E7-B6B0-BBE5108DA9A8}"/>
              </a:ext>
            </a:extLst>
          </p:cNvPr>
          <p:cNvPicPr>
            <a:picLocks noChangeAspect="1"/>
          </p:cNvPicPr>
          <p:nvPr/>
        </p:nvPicPr>
        <p:blipFill>
          <a:blip r:embed="rId2"/>
          <a:stretch>
            <a:fillRect/>
          </a:stretch>
        </p:blipFill>
        <p:spPr>
          <a:xfrm>
            <a:off x="668943" y="1864331"/>
            <a:ext cx="7468059" cy="4149752"/>
          </a:xfrm>
          <a:prstGeom prst="rect">
            <a:avLst/>
          </a:prstGeom>
          <a:ln>
            <a:noFill/>
          </a:ln>
          <a:effectLst>
            <a:outerShdw blurRad="292100" dist="139700" dir="2700000" algn="tl" rotWithShape="0">
              <a:srgbClr val="333333">
                <a:alpha val="65000"/>
              </a:srgbClr>
            </a:outerShdw>
          </a:effectLst>
        </p:spPr>
      </p:pic>
      <p:sp>
        <p:nvSpPr>
          <p:cNvPr id="2" name="CasellaDiTesto 1">
            <a:extLst>
              <a:ext uri="{FF2B5EF4-FFF2-40B4-BE49-F238E27FC236}">
                <a16:creationId xmlns:a16="http://schemas.microsoft.com/office/drawing/2014/main" id="{465F6FE2-1E85-433D-8883-63F33D4D159A}"/>
              </a:ext>
            </a:extLst>
          </p:cNvPr>
          <p:cNvSpPr txBox="1"/>
          <p:nvPr/>
        </p:nvSpPr>
        <p:spPr>
          <a:xfrm>
            <a:off x="8337759" y="2016732"/>
            <a:ext cx="3345084" cy="3893374"/>
          </a:xfrm>
          <a:prstGeom prst="rect">
            <a:avLst/>
          </a:prstGeom>
          <a:noFill/>
        </p:spPr>
        <p:txBody>
          <a:bodyPr wrap="square" rtlCol="0">
            <a:spAutoFit/>
          </a:bodyPr>
          <a:lstStyle/>
          <a:p>
            <a:pPr algn="just"/>
            <a:r>
              <a:rPr lang="it-IT" sz="1900" dirty="0">
                <a:effectLst/>
                <a:latin typeface="Bahnschrift Light" panose="020B0502040204020203" pitchFamily="34" charset="0"/>
                <a:ea typeface="Calibri" panose="020F0502020204030204" pitchFamily="34" charset="0"/>
                <a:cs typeface="Times New Roman" panose="02020603050405020304" pitchFamily="18" charset="0"/>
              </a:rPr>
              <a:t>Come si può notare vi è una linea rossa tratteggiata che taglia il grafico, essa rappresenta la media, e ci permette di capire fin da subito i partecipanti allo show televisivo che hanno un punteggio ben superiore alla media. Infatti notiamo fin da subito che i concorrenti: Alex, Mattia, Christian, Carola e Luigi sono quelli con i punteggi(Rank) più alti. </a:t>
            </a:r>
            <a:endParaRPr lang="it-IT" sz="1900" dirty="0">
              <a:latin typeface="Roboto" panose="02000000000000000000" pitchFamily="2" charset="0"/>
              <a:ea typeface="Roboto" panose="02000000000000000000" pitchFamily="2" charset="0"/>
            </a:endParaRPr>
          </a:p>
        </p:txBody>
      </p:sp>
      <p:cxnSp>
        <p:nvCxnSpPr>
          <p:cNvPr id="5" name="Connettore diritto 4">
            <a:extLst>
              <a:ext uri="{FF2B5EF4-FFF2-40B4-BE49-F238E27FC236}">
                <a16:creationId xmlns:a16="http://schemas.microsoft.com/office/drawing/2014/main" id="{FCCE366E-C9C0-4114-A742-F04B11C484BA}"/>
              </a:ext>
            </a:extLst>
          </p:cNvPr>
          <p:cNvCxnSpPr>
            <a:cxnSpLocks/>
          </p:cNvCxnSpPr>
          <p:nvPr/>
        </p:nvCxnSpPr>
        <p:spPr>
          <a:xfrm>
            <a:off x="11774283" y="2146926"/>
            <a:ext cx="0" cy="36442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9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par>
                                <p:cTn id="17" presetID="22" presetClass="entr" presetSubtype="1"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0" y="370415"/>
            <a:ext cx="4820355"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RISULTATI</a:t>
            </a:r>
          </a:p>
        </p:txBody>
      </p:sp>
      <p:pic>
        <p:nvPicPr>
          <p:cNvPr id="3" name="Immagine 2">
            <a:extLst>
              <a:ext uri="{FF2B5EF4-FFF2-40B4-BE49-F238E27FC236}">
                <a16:creationId xmlns:a16="http://schemas.microsoft.com/office/drawing/2014/main" id="{BD3F937E-F0CA-40E3-B32D-55BC2E3015DE}"/>
              </a:ext>
            </a:extLst>
          </p:cNvPr>
          <p:cNvPicPr>
            <a:picLocks noChangeAspect="1"/>
          </p:cNvPicPr>
          <p:nvPr/>
        </p:nvPicPr>
        <p:blipFill>
          <a:blip r:embed="rId2"/>
          <a:stretch>
            <a:fillRect/>
          </a:stretch>
        </p:blipFill>
        <p:spPr>
          <a:xfrm>
            <a:off x="599361" y="1789028"/>
            <a:ext cx="7256537" cy="4033016"/>
          </a:xfrm>
          <a:prstGeom prst="rect">
            <a:avLst/>
          </a:prstGeom>
          <a:ln>
            <a:noFill/>
          </a:ln>
          <a:effectLst>
            <a:outerShdw blurRad="292100" dist="139700" dir="2700000" algn="tl" rotWithShape="0">
              <a:srgbClr val="333333">
                <a:alpha val="65000"/>
              </a:srgbClr>
            </a:outerShdw>
          </a:effectLst>
        </p:spPr>
      </p:pic>
      <p:sp>
        <p:nvSpPr>
          <p:cNvPr id="5" name="CasellaDiTesto 4">
            <a:extLst>
              <a:ext uri="{FF2B5EF4-FFF2-40B4-BE49-F238E27FC236}">
                <a16:creationId xmlns:a16="http://schemas.microsoft.com/office/drawing/2014/main" id="{86FF7651-ADF2-4F40-85A0-B93832F272E0}"/>
              </a:ext>
            </a:extLst>
          </p:cNvPr>
          <p:cNvSpPr txBox="1"/>
          <p:nvPr/>
        </p:nvSpPr>
        <p:spPr>
          <a:xfrm>
            <a:off x="8001599" y="1781904"/>
            <a:ext cx="3712881" cy="4093428"/>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Questo è l’andamento dei punteggi (</a:t>
            </a:r>
            <a:r>
              <a:rPr lang="it-IT" sz="2000" dirty="0" err="1">
                <a:latin typeface="Bahnschrift Light" panose="020B0502040204020203" pitchFamily="34" charset="0"/>
                <a:ea typeface="Roboto" panose="02000000000000000000" pitchFamily="2" charset="0"/>
              </a:rPr>
              <a:t>rank</a:t>
            </a:r>
            <a:r>
              <a:rPr lang="it-IT" sz="2000" dirty="0">
                <a:latin typeface="Bahnschrift Light" panose="020B0502040204020203" pitchFamily="34" charset="0"/>
                <a:ea typeface="Roboto" panose="02000000000000000000" pitchFamily="2" charset="0"/>
              </a:rPr>
              <a:t>) dei migliori concorrenti del talent show nel corso del mese di Dicembre.</a:t>
            </a:r>
          </a:p>
          <a:p>
            <a:pPr algn="just"/>
            <a:r>
              <a:rPr lang="it-IT" sz="2000" dirty="0">
                <a:latin typeface="Bahnschrift Light" panose="020B0502040204020203" pitchFamily="34" charset="0"/>
                <a:ea typeface="Roboto" panose="02000000000000000000" pitchFamily="2" charset="0"/>
              </a:rPr>
              <a:t>Possiamo sicuramente dire che Alex è il concorrente con il tasso di popolarità più alto. </a:t>
            </a:r>
          </a:p>
          <a:p>
            <a:pPr algn="just"/>
            <a:r>
              <a:rPr lang="it-IT" sz="2000" dirty="0">
                <a:latin typeface="Bahnschrift Light" panose="020B0502040204020203" pitchFamily="34" charset="0"/>
                <a:ea typeface="Roboto" panose="02000000000000000000" pitchFamily="2" charset="0"/>
              </a:rPr>
              <a:t>Vedremo successivamente in maniera più chiara l’andamento dei punteggi di questi singoli concorrenti che si sono contraddistinti.</a:t>
            </a:r>
          </a:p>
        </p:txBody>
      </p:sp>
      <p:cxnSp>
        <p:nvCxnSpPr>
          <p:cNvPr id="6" name="Connettore diritto 5">
            <a:extLst>
              <a:ext uri="{FF2B5EF4-FFF2-40B4-BE49-F238E27FC236}">
                <a16:creationId xmlns:a16="http://schemas.microsoft.com/office/drawing/2014/main" id="{F6151724-0D8A-44C8-98CB-0FC290233007}"/>
              </a:ext>
            </a:extLst>
          </p:cNvPr>
          <p:cNvCxnSpPr>
            <a:cxnSpLocks/>
          </p:cNvCxnSpPr>
          <p:nvPr/>
        </p:nvCxnSpPr>
        <p:spPr>
          <a:xfrm>
            <a:off x="11774283" y="1835900"/>
            <a:ext cx="0" cy="38955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59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2" presetClass="entr" presetSubtype="1"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par>
                                <p:cTn id="15" presetID="22" presetClass="entr" presetSubtype="1" fill="hold"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076068B-EE8D-4262-9F19-24B5E56AE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867" y="2242607"/>
            <a:ext cx="4314154" cy="2372785"/>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00C4CE07-84E3-45CF-BB4B-2FE3D088498B}"/>
              </a:ext>
            </a:extLst>
          </p:cNvPr>
          <p:cNvSpPr/>
          <p:nvPr/>
        </p:nvSpPr>
        <p:spPr>
          <a:xfrm>
            <a:off x="0" y="370415"/>
            <a:ext cx="4820355"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INTRODUZIONE</a:t>
            </a:r>
          </a:p>
        </p:txBody>
      </p:sp>
      <p:sp>
        <p:nvSpPr>
          <p:cNvPr id="5" name="CasellaDiTesto 4">
            <a:extLst>
              <a:ext uri="{FF2B5EF4-FFF2-40B4-BE49-F238E27FC236}">
                <a16:creationId xmlns:a16="http://schemas.microsoft.com/office/drawing/2014/main" id="{04BA7AED-5098-4A7F-A8AA-B02A8BB81028}"/>
              </a:ext>
            </a:extLst>
          </p:cNvPr>
          <p:cNvSpPr txBox="1"/>
          <p:nvPr/>
        </p:nvSpPr>
        <p:spPr>
          <a:xfrm>
            <a:off x="530580" y="2156175"/>
            <a:ext cx="6750755" cy="3046988"/>
          </a:xfrm>
          <a:prstGeom prst="rect">
            <a:avLst/>
          </a:prstGeom>
          <a:noFill/>
        </p:spPr>
        <p:txBody>
          <a:bodyPr wrap="square" rtlCol="0">
            <a:spAutoFit/>
          </a:bodyPr>
          <a:lstStyle/>
          <a:p>
            <a:pPr algn="just"/>
            <a:r>
              <a:rPr lang="it-IT" sz="2400" b="1" i="1" dirty="0">
                <a:effectLst/>
                <a:latin typeface="Bahnschrift Light" panose="020B0502040204020203" pitchFamily="34" charset="0"/>
                <a:ea typeface="Roboto" panose="02000000000000000000" pitchFamily="2" charset="0"/>
              </a:rPr>
              <a:t>Amici</a:t>
            </a:r>
            <a:r>
              <a:rPr lang="it-IT" sz="2400" b="0" i="0" dirty="0">
                <a:effectLst/>
                <a:latin typeface="Bahnschrift Light" panose="020B0502040204020203" pitchFamily="34" charset="0"/>
                <a:ea typeface="Roboto" panose="02000000000000000000" pitchFamily="2" charset="0"/>
              </a:rPr>
              <a:t>, è un </a:t>
            </a:r>
            <a:r>
              <a:rPr lang="it-IT" sz="2400" dirty="0">
                <a:latin typeface="Bahnschrift Light" panose="020B0502040204020203" pitchFamily="34" charset="0"/>
                <a:ea typeface="Roboto" panose="02000000000000000000" pitchFamily="2" charset="0"/>
              </a:rPr>
              <a:t>talent show italiano </a:t>
            </a:r>
            <a:r>
              <a:rPr lang="it-IT" sz="2400" b="0" i="0" dirty="0">
                <a:effectLst/>
                <a:latin typeface="Bahnschrift Light" panose="020B0502040204020203" pitchFamily="34" charset="0"/>
                <a:ea typeface="Roboto" panose="02000000000000000000" pitchFamily="2" charset="0"/>
              </a:rPr>
              <a:t>ideato e condotto da </a:t>
            </a:r>
            <a:r>
              <a:rPr lang="it-IT" sz="2400" b="0" i="0" u="none" strike="noStrike" dirty="0">
                <a:effectLst/>
                <a:latin typeface="Bahnschrift Light" panose="020B0502040204020203" pitchFamily="34" charset="0"/>
                <a:ea typeface="Roboto" panose="02000000000000000000" pitchFamily="2" charset="0"/>
              </a:rPr>
              <a:t>Maria De Filippi.</a:t>
            </a:r>
          </a:p>
          <a:p>
            <a:pPr algn="just"/>
            <a:r>
              <a:rPr lang="it-IT" sz="2400" b="0" i="0" dirty="0">
                <a:effectLst/>
                <a:latin typeface="Bahnschrift Light" panose="020B0502040204020203" pitchFamily="34" charset="0"/>
                <a:ea typeface="Roboto" panose="02000000000000000000" pitchFamily="2" charset="0"/>
              </a:rPr>
              <a:t>Lo show nella sua durata si divide in varie fasi. Durante la fase iniziale, le due classi </a:t>
            </a:r>
            <a:r>
              <a:rPr lang="it-IT" sz="2400" dirty="0">
                <a:latin typeface="Bahnschrift Light" panose="020B0502040204020203" pitchFamily="34" charset="0"/>
                <a:ea typeface="Roboto" panose="02000000000000000000" pitchFamily="2" charset="0"/>
              </a:rPr>
              <a:t>formate da diversi concorrenti </a:t>
            </a:r>
            <a:r>
              <a:rPr lang="it-IT" sz="2400" b="0" i="0" dirty="0">
                <a:effectLst/>
                <a:latin typeface="Bahnschrift Light" panose="020B0502040204020203" pitchFamily="34" charset="0"/>
                <a:ea typeface="Roboto" panose="02000000000000000000" pitchFamily="2" charset="0"/>
              </a:rPr>
              <a:t>si sfidano tra loro e vengono valutate da professori o televoto. </a:t>
            </a:r>
          </a:p>
          <a:p>
            <a:pPr algn="just"/>
            <a:r>
              <a:rPr lang="it-IT" sz="2400" b="0" i="0" dirty="0">
                <a:effectLst/>
                <a:latin typeface="Bahnschrift Light" panose="020B0502040204020203" pitchFamily="34" charset="0"/>
                <a:ea typeface="Roboto" panose="02000000000000000000" pitchFamily="2" charset="0"/>
              </a:rPr>
              <a:t>Questa fase si conclude con l'accesso dei ragazzi al serale.</a:t>
            </a:r>
            <a:endParaRPr lang="it-IT" sz="2400" dirty="0">
              <a:latin typeface="Bahnschrift Light" panose="020B0502040204020203" pitchFamily="34" charset="0"/>
              <a:ea typeface="Roboto" panose="02000000000000000000" pitchFamily="2" charset="0"/>
            </a:endParaRPr>
          </a:p>
        </p:txBody>
      </p:sp>
      <p:cxnSp>
        <p:nvCxnSpPr>
          <p:cNvPr id="7" name="Connettore diritto 6">
            <a:extLst>
              <a:ext uri="{FF2B5EF4-FFF2-40B4-BE49-F238E27FC236}">
                <a16:creationId xmlns:a16="http://schemas.microsoft.com/office/drawing/2014/main" id="{915A9C15-6CFE-4D37-BCA8-780A9D5F06F9}"/>
              </a:ext>
            </a:extLst>
          </p:cNvPr>
          <p:cNvCxnSpPr>
            <a:cxnSpLocks/>
          </p:cNvCxnSpPr>
          <p:nvPr/>
        </p:nvCxnSpPr>
        <p:spPr>
          <a:xfrm>
            <a:off x="428981" y="2267210"/>
            <a:ext cx="0" cy="280441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51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42" presetClass="entr" presetSubtype="0" fill="hold" nodeType="withEffect">
                                  <p:stCondLst>
                                    <p:cond delay="50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anim calcmode="lin" valueType="num">
                                      <p:cBhvr>
                                        <p:cTn id="20" dur="500" fill="hold"/>
                                        <p:tgtEl>
                                          <p:spTgt spid="3074"/>
                                        </p:tgtEl>
                                        <p:attrNameLst>
                                          <p:attrName>ppt_x</p:attrName>
                                        </p:attrNameLst>
                                      </p:cBhvr>
                                      <p:tavLst>
                                        <p:tav tm="0">
                                          <p:val>
                                            <p:strVal val="#ppt_x"/>
                                          </p:val>
                                        </p:tav>
                                        <p:tav tm="100000">
                                          <p:val>
                                            <p:strVal val="#ppt_x"/>
                                          </p:val>
                                        </p:tav>
                                      </p:tavLst>
                                    </p:anim>
                                    <p:anim calcmode="lin" valueType="num">
                                      <p:cBhvr>
                                        <p:cTn id="21" dur="5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itolo">
            <a:extLst>
              <a:ext uri="{FF2B5EF4-FFF2-40B4-BE49-F238E27FC236}">
                <a16:creationId xmlns:a16="http://schemas.microsoft.com/office/drawing/2014/main" id="{00C4CE07-84E3-45CF-BB4B-2FE3D088498B}"/>
              </a:ext>
            </a:extLst>
          </p:cNvPr>
          <p:cNvSpPr/>
          <p:nvPr/>
        </p:nvSpPr>
        <p:spPr>
          <a:xfrm>
            <a:off x="0" y="370415"/>
            <a:ext cx="5804034"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IN DETTAGLIO ALEX</a:t>
            </a:r>
          </a:p>
        </p:txBody>
      </p:sp>
      <p:pic>
        <p:nvPicPr>
          <p:cNvPr id="9" name="Immagine 1">
            <a:extLst>
              <a:ext uri="{FF2B5EF4-FFF2-40B4-BE49-F238E27FC236}">
                <a16:creationId xmlns:a16="http://schemas.microsoft.com/office/drawing/2014/main" id="{4893C176-15F4-414E-84D0-4ECD7D8E9EBF}"/>
              </a:ext>
            </a:extLst>
          </p:cNvPr>
          <p:cNvPicPr>
            <a:picLocks noChangeAspect="1"/>
          </p:cNvPicPr>
          <p:nvPr/>
        </p:nvPicPr>
        <p:blipFill>
          <a:blip r:embed="rId2"/>
          <a:stretch>
            <a:fillRect/>
          </a:stretch>
        </p:blipFill>
        <p:spPr>
          <a:xfrm>
            <a:off x="237863" y="1497928"/>
            <a:ext cx="7670483" cy="4582366"/>
          </a:xfrm>
          <a:prstGeom prst="rect">
            <a:avLst/>
          </a:prstGeom>
          <a:ln>
            <a:noFill/>
          </a:ln>
          <a:effectLst>
            <a:outerShdw blurRad="292100" dist="139700" dir="2700000" algn="tl" rotWithShape="0">
              <a:srgbClr val="333333">
                <a:alpha val="65000"/>
              </a:srgbClr>
            </a:outerShdw>
          </a:effectLst>
        </p:spPr>
      </p:pic>
      <p:pic>
        <p:nvPicPr>
          <p:cNvPr id="11" name="Immagine 2">
            <a:extLst>
              <a:ext uri="{FF2B5EF4-FFF2-40B4-BE49-F238E27FC236}">
                <a16:creationId xmlns:a16="http://schemas.microsoft.com/office/drawing/2014/main" id="{5B811548-1DDD-45A4-A14C-4716BEE97CB1}"/>
              </a:ext>
            </a:extLst>
          </p:cNvPr>
          <p:cNvPicPr>
            <a:picLocks noChangeAspect="1"/>
          </p:cNvPicPr>
          <p:nvPr/>
        </p:nvPicPr>
        <p:blipFill>
          <a:blip r:embed="rId3"/>
          <a:stretch>
            <a:fillRect/>
          </a:stretch>
        </p:blipFill>
        <p:spPr>
          <a:xfrm>
            <a:off x="124726" y="1497928"/>
            <a:ext cx="7783620" cy="4582366"/>
          </a:xfrm>
          <a:prstGeom prst="rect">
            <a:avLst/>
          </a:prstGeom>
          <a:ln>
            <a:noFill/>
          </a:ln>
          <a:effectLst>
            <a:outerShdw blurRad="292100" dist="139700" dir="2700000" algn="tl" rotWithShape="0">
              <a:srgbClr val="333333">
                <a:alpha val="65000"/>
              </a:srgbClr>
            </a:outerShdw>
          </a:effectLst>
        </p:spPr>
      </p:pic>
      <p:pic>
        <p:nvPicPr>
          <p:cNvPr id="15" name="Immagine 3">
            <a:extLst>
              <a:ext uri="{FF2B5EF4-FFF2-40B4-BE49-F238E27FC236}">
                <a16:creationId xmlns:a16="http://schemas.microsoft.com/office/drawing/2014/main" id="{595EED6E-AD85-439F-A276-B2D0F8520B84}"/>
              </a:ext>
            </a:extLst>
          </p:cNvPr>
          <p:cNvPicPr>
            <a:picLocks noChangeAspect="1"/>
          </p:cNvPicPr>
          <p:nvPr/>
        </p:nvPicPr>
        <p:blipFill>
          <a:blip r:embed="rId4"/>
          <a:stretch>
            <a:fillRect/>
          </a:stretch>
        </p:blipFill>
        <p:spPr>
          <a:xfrm>
            <a:off x="124726" y="1497928"/>
            <a:ext cx="7783620" cy="4582366"/>
          </a:xfrm>
          <a:prstGeom prst="rect">
            <a:avLst/>
          </a:prstGeom>
          <a:ln>
            <a:noFill/>
          </a:ln>
          <a:effectLst>
            <a:outerShdw blurRad="292100" dist="139700" dir="2700000" algn="tl" rotWithShape="0">
              <a:srgbClr val="333333">
                <a:alpha val="65000"/>
              </a:srgbClr>
            </a:outerShdw>
          </a:effectLst>
        </p:spPr>
      </p:pic>
      <p:sp>
        <p:nvSpPr>
          <p:cNvPr id="5" name="Primo Testo">
            <a:extLst>
              <a:ext uri="{FF2B5EF4-FFF2-40B4-BE49-F238E27FC236}">
                <a16:creationId xmlns:a16="http://schemas.microsoft.com/office/drawing/2014/main" id="{86FF7651-ADF2-4F40-85A0-B93832F272E0}"/>
              </a:ext>
            </a:extLst>
          </p:cNvPr>
          <p:cNvSpPr txBox="1"/>
          <p:nvPr/>
        </p:nvSpPr>
        <p:spPr>
          <a:xfrm>
            <a:off x="8021483" y="2049977"/>
            <a:ext cx="3712881" cy="2246769"/>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Alex tra il giorno del 12/12/2021 ed il giorno 13/12/2021 ha ricevuto parecchia audience dovuta ad una sua buona performance, esibendosi con un suo nuovo inedito intitolato «Ammirare tutto».</a:t>
            </a:r>
          </a:p>
        </p:txBody>
      </p:sp>
      <p:sp>
        <p:nvSpPr>
          <p:cNvPr id="16" name="Secondo testo">
            <a:extLst>
              <a:ext uri="{FF2B5EF4-FFF2-40B4-BE49-F238E27FC236}">
                <a16:creationId xmlns:a16="http://schemas.microsoft.com/office/drawing/2014/main" id="{B7D0E665-D5F4-4047-80DF-71C076D9C46C}"/>
              </a:ext>
            </a:extLst>
          </p:cNvPr>
          <p:cNvSpPr txBox="1"/>
          <p:nvPr/>
        </p:nvSpPr>
        <p:spPr>
          <a:xfrm>
            <a:off x="8021483" y="2049977"/>
            <a:ext cx="3712881" cy="3477875"/>
          </a:xfrm>
          <a:prstGeom prst="rect">
            <a:avLst/>
          </a:prstGeom>
          <a:noFill/>
        </p:spPr>
        <p:txBody>
          <a:bodyPr wrap="square" rtlCol="0">
            <a:spAutoFit/>
          </a:bodyPr>
          <a:lstStyle/>
          <a:p>
            <a:pPr algn="just"/>
            <a:r>
              <a:rPr lang="it-IT" sz="2000" dirty="0">
                <a:latin typeface="Bahnschrift Light" panose="020B0502040204020203" pitchFamily="34" charset="0"/>
                <a:ea typeface="Roboto" panose="02000000000000000000" pitchFamily="2" charset="0"/>
              </a:rPr>
              <a:t>Il giorno successivo, cioè quello che va dal 13/12/2021 al 14/12/2021 ci è stato un enorme calo di popolarità attribuito all’elevato numero di tweet che hanno ricevuto un sentimento neutro, ma comunque è stata riscontrata una quantità di  tweet , riguardanti Alex, relativamente alta.</a:t>
            </a:r>
          </a:p>
        </p:txBody>
      </p:sp>
      <p:cxnSp>
        <p:nvCxnSpPr>
          <p:cNvPr id="6" name="Primo connettore">
            <a:extLst>
              <a:ext uri="{FF2B5EF4-FFF2-40B4-BE49-F238E27FC236}">
                <a16:creationId xmlns:a16="http://schemas.microsoft.com/office/drawing/2014/main" id="{F6151724-0D8A-44C8-98CB-0FC290233007}"/>
              </a:ext>
            </a:extLst>
          </p:cNvPr>
          <p:cNvCxnSpPr>
            <a:cxnSpLocks/>
          </p:cNvCxnSpPr>
          <p:nvPr/>
        </p:nvCxnSpPr>
        <p:spPr>
          <a:xfrm>
            <a:off x="11779216" y="2125821"/>
            <a:ext cx="0" cy="21709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econdo connettore">
            <a:extLst>
              <a:ext uri="{FF2B5EF4-FFF2-40B4-BE49-F238E27FC236}">
                <a16:creationId xmlns:a16="http://schemas.microsoft.com/office/drawing/2014/main" id="{EA58D915-ED98-4A57-8D8F-0B9DCC73E4BB}"/>
              </a:ext>
            </a:extLst>
          </p:cNvPr>
          <p:cNvCxnSpPr>
            <a:cxnSpLocks/>
          </p:cNvCxnSpPr>
          <p:nvPr/>
        </p:nvCxnSpPr>
        <p:spPr>
          <a:xfrm>
            <a:off x="11779216" y="4213620"/>
            <a:ext cx="0" cy="13142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67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2" presetClass="entr" presetSubtype="1" fill="hold" nodeType="withEffect">
                                  <p:stCondLst>
                                    <p:cond delay="100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REGRESSIONE LINERARE SEMPLICE</a:t>
            </a:r>
          </a:p>
        </p:txBody>
      </p:sp>
      <p:sp>
        <p:nvSpPr>
          <p:cNvPr id="6" name="CasellaDiTesto 5">
            <a:extLst>
              <a:ext uri="{FF2B5EF4-FFF2-40B4-BE49-F238E27FC236}">
                <a16:creationId xmlns:a16="http://schemas.microsoft.com/office/drawing/2014/main" id="{DFA5D3AA-DFBB-43DD-AC45-29B5D9412462}"/>
              </a:ext>
            </a:extLst>
          </p:cNvPr>
          <p:cNvSpPr txBox="1"/>
          <p:nvPr/>
        </p:nvSpPr>
        <p:spPr>
          <a:xfrm>
            <a:off x="7880986" y="1764050"/>
            <a:ext cx="3946524" cy="4616648"/>
          </a:xfrm>
          <a:prstGeom prst="rect">
            <a:avLst/>
          </a:prstGeom>
          <a:noFill/>
        </p:spPr>
        <p:txBody>
          <a:bodyPr wrap="square">
            <a:spAutoFit/>
          </a:bodyPr>
          <a:lstStyle/>
          <a:p>
            <a:pPr algn="just"/>
            <a:r>
              <a:rPr lang="it-IT" sz="1900" dirty="0">
                <a:effectLst/>
                <a:latin typeface="Bahnschrift Light" panose="020B0502040204020203" pitchFamily="34" charset="0"/>
                <a:ea typeface="Roboto" panose="02000000000000000000" pitchFamily="2" charset="0"/>
                <a:cs typeface="Times New Roman" panose="02020603050405020304" pitchFamily="18" charset="0"/>
              </a:rPr>
              <a:t>Nella regressione lineare le relazioni sono modellate usando funzioni di predizione lineare i cui parametri del modello sono stimati dai dati</a:t>
            </a:r>
            <a:r>
              <a:rPr lang="it-IT" sz="1900" dirty="0">
                <a:latin typeface="Bahnschrift Light" panose="020B0502040204020203" pitchFamily="34" charset="0"/>
                <a:ea typeface="Roboto" panose="02000000000000000000" pitchFamily="2" charset="0"/>
                <a:cs typeface="Times New Roman" panose="02020603050405020304" pitchFamily="18" charset="0"/>
              </a:rPr>
              <a:t>:</a:t>
            </a:r>
            <a:endParaRPr lang="it-IT" sz="1900" dirty="0">
              <a:effectLst/>
              <a:latin typeface="Bahnschrift Light" panose="020B0502040204020203" pitchFamily="34" charset="0"/>
              <a:ea typeface="Roboto" panose="02000000000000000000" pitchFamily="2" charset="0"/>
              <a:cs typeface="Times New Roman" panose="02020603050405020304" pitchFamily="18" charset="0"/>
            </a:endParaRPr>
          </a:p>
          <a:p>
            <a:pPr algn="just"/>
            <a:endParaRPr lang="it-IT" sz="1900" dirty="0">
              <a:effectLst/>
              <a:latin typeface="Bahnschrift Light" panose="020B0502040204020203" pitchFamily="34"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r>
              <a:rPr lang="it-IT" dirty="0">
                <a:latin typeface="Bahnschrift Light" panose="020B0502040204020203" pitchFamily="34" charset="0"/>
                <a:ea typeface="Roboto" panose="02000000000000000000" pitchFamily="2" charset="0"/>
              </a:rPr>
              <a:t>Se i dati risultano molto dispersi attorno alla retta di regressione, analizzare i fenomeni su tale concorrente risulta essere poco affidabile, poiché frutto di casualità.</a:t>
            </a:r>
          </a:p>
          <a:p>
            <a:pPr marL="342900" indent="-342900" algn="just">
              <a:buFont typeface="Arial" panose="020B0604020202020204" pitchFamily="34" charset="0"/>
              <a:buChar char="•"/>
            </a:pPr>
            <a:r>
              <a:rPr lang="it-IT" dirty="0">
                <a:latin typeface="Bahnschrift Light" panose="020B0502040204020203" pitchFamily="34" charset="0"/>
                <a:ea typeface="Roboto" panose="02000000000000000000" pitchFamily="2" charset="0"/>
              </a:rPr>
              <a:t>Mostrare come all’aumentare del tempo, il giudizio del pubblico sul concorrente aumenti in modo positivo o in modo negativo.</a:t>
            </a:r>
          </a:p>
        </p:txBody>
      </p:sp>
      <p:pic>
        <p:nvPicPr>
          <p:cNvPr id="7" name="Immagine 6">
            <a:extLst>
              <a:ext uri="{FF2B5EF4-FFF2-40B4-BE49-F238E27FC236}">
                <a16:creationId xmlns:a16="http://schemas.microsoft.com/office/drawing/2014/main" id="{25968EB2-E8D4-4E31-8054-85A94B434E7D}"/>
              </a:ext>
            </a:extLst>
          </p:cNvPr>
          <p:cNvPicPr>
            <a:picLocks noChangeAspect="1"/>
          </p:cNvPicPr>
          <p:nvPr/>
        </p:nvPicPr>
        <p:blipFill>
          <a:blip r:embed="rId2"/>
          <a:stretch>
            <a:fillRect/>
          </a:stretch>
        </p:blipFill>
        <p:spPr>
          <a:xfrm>
            <a:off x="364490" y="1680041"/>
            <a:ext cx="3639503" cy="2272863"/>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A88FA54B-E9DB-4969-BCF2-DCDA8C952EE3}"/>
              </a:ext>
            </a:extLst>
          </p:cNvPr>
          <p:cNvPicPr>
            <a:picLocks noChangeAspect="1"/>
          </p:cNvPicPr>
          <p:nvPr/>
        </p:nvPicPr>
        <p:blipFill>
          <a:blip r:embed="rId3"/>
          <a:stretch>
            <a:fillRect/>
          </a:stretch>
        </p:blipFill>
        <p:spPr>
          <a:xfrm>
            <a:off x="4122738" y="1679838"/>
            <a:ext cx="3639503" cy="2272660"/>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906BDABE-F8C0-40EC-BB67-4C8AF6F3A0B2}"/>
              </a:ext>
            </a:extLst>
          </p:cNvPr>
          <p:cNvPicPr>
            <a:picLocks noChangeAspect="1"/>
          </p:cNvPicPr>
          <p:nvPr/>
        </p:nvPicPr>
        <p:blipFill>
          <a:blip r:embed="rId4"/>
          <a:stretch>
            <a:fillRect/>
          </a:stretch>
        </p:blipFill>
        <p:spPr>
          <a:xfrm>
            <a:off x="384810" y="4063180"/>
            <a:ext cx="3619183" cy="2259971"/>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60CEEB2E-EBFE-415E-8FDD-0EFB99ADE3FD}"/>
              </a:ext>
            </a:extLst>
          </p:cNvPr>
          <p:cNvPicPr>
            <a:picLocks noChangeAspect="1"/>
          </p:cNvPicPr>
          <p:nvPr/>
        </p:nvPicPr>
        <p:blipFill>
          <a:blip r:embed="rId5"/>
          <a:stretch>
            <a:fillRect/>
          </a:stretch>
        </p:blipFill>
        <p:spPr>
          <a:xfrm>
            <a:off x="4122738" y="4063180"/>
            <a:ext cx="3639503" cy="2272660"/>
          </a:xfrm>
          <a:prstGeom prst="rect">
            <a:avLst/>
          </a:prstGeom>
          <a:ln>
            <a:noFill/>
          </a:ln>
          <a:effectLst>
            <a:outerShdw blurRad="292100" dist="139700" dir="2700000" algn="tl" rotWithShape="0">
              <a:srgbClr val="333333">
                <a:alpha val="65000"/>
              </a:srgbClr>
            </a:outerShdw>
          </a:effectLst>
        </p:spPr>
      </p:pic>
      <p:cxnSp>
        <p:nvCxnSpPr>
          <p:cNvPr id="11" name="Connettore diritto 10">
            <a:extLst>
              <a:ext uri="{FF2B5EF4-FFF2-40B4-BE49-F238E27FC236}">
                <a16:creationId xmlns:a16="http://schemas.microsoft.com/office/drawing/2014/main" id="{F8B7F71D-5457-44AD-BF52-2CB91CDFE3CC}"/>
              </a:ext>
            </a:extLst>
          </p:cNvPr>
          <p:cNvCxnSpPr>
            <a:cxnSpLocks/>
          </p:cNvCxnSpPr>
          <p:nvPr/>
        </p:nvCxnSpPr>
        <p:spPr>
          <a:xfrm>
            <a:off x="11906258" y="1845328"/>
            <a:ext cx="0" cy="13503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8C7D1EC1-91D9-44DB-A9CA-D0834F0432C4}"/>
              </a:ext>
            </a:extLst>
          </p:cNvPr>
          <p:cNvCxnSpPr>
            <a:cxnSpLocks/>
          </p:cNvCxnSpPr>
          <p:nvPr/>
        </p:nvCxnSpPr>
        <p:spPr>
          <a:xfrm>
            <a:off x="11906258" y="3195686"/>
            <a:ext cx="0" cy="206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67E43C86-714C-4D06-9838-0C6267E869FA}"/>
              </a:ext>
            </a:extLst>
          </p:cNvPr>
          <p:cNvCxnSpPr>
            <a:cxnSpLocks/>
          </p:cNvCxnSpPr>
          <p:nvPr/>
        </p:nvCxnSpPr>
        <p:spPr>
          <a:xfrm>
            <a:off x="11906258" y="5260156"/>
            <a:ext cx="0" cy="9521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169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1" fill="hold" nodeType="withEffect">
                                  <p:stCondLst>
                                    <p:cond delay="150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up)">
                                      <p:cBhvr>
                                        <p:cTn id="23" dur="500"/>
                                        <p:tgtEl>
                                          <p:spTgt spid="6">
                                            <p:txEl>
                                              <p:pRg st="0" end="0"/>
                                            </p:txEl>
                                          </p:spTgt>
                                        </p:tgtEl>
                                      </p:cBhvr>
                                    </p:animEffect>
                                  </p:childTnLst>
                                </p:cTn>
                              </p:par>
                              <p:par>
                                <p:cTn id="24" presetID="22" presetClass="entr" presetSubtype="1" fill="hold" nodeType="withEffect">
                                  <p:stCondLst>
                                    <p:cond delay="200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wipe(up)">
                                      <p:cBhvr>
                                        <p:cTn id="31" dur="500"/>
                                        <p:tgtEl>
                                          <p:spTgt spid="6">
                                            <p:txEl>
                                              <p:pRg st="2" end="2"/>
                                            </p:txEl>
                                          </p:spTgt>
                                        </p:tgtEl>
                                      </p:cBhvr>
                                    </p:animEffect>
                                  </p:childTnLst>
                                </p:cTn>
                              </p:par>
                              <p:par>
                                <p:cTn id="32" presetID="22" presetClass="entr" presetSubtype="1"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up)">
                                      <p:cBhvr>
                                        <p:cTn id="39" dur="500"/>
                                        <p:tgtEl>
                                          <p:spTgt spid="6">
                                            <p:txEl>
                                              <p:pRg st="3" end="3"/>
                                            </p:txEl>
                                          </p:spTgt>
                                        </p:tgtEl>
                                      </p:cBhvr>
                                    </p:animEffect>
                                  </p:childTnLst>
                                </p:cTn>
                              </p:par>
                              <p:par>
                                <p:cTn id="40" presetID="22" presetClass="entr" presetSubtype="1" fill="hold"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LUIGI</a:t>
            </a:r>
          </a:p>
        </p:txBody>
      </p:sp>
      <p:cxnSp>
        <p:nvCxnSpPr>
          <p:cNvPr id="19" name="2 parte LUIGI">
            <a:extLst>
              <a:ext uri="{FF2B5EF4-FFF2-40B4-BE49-F238E27FC236}">
                <a16:creationId xmlns:a16="http://schemas.microsoft.com/office/drawing/2014/main" id="{4382F9E5-A654-4AFD-8116-A4CA8444D2E7}"/>
              </a:ext>
            </a:extLst>
          </p:cNvPr>
          <p:cNvCxnSpPr>
            <a:cxnSpLocks/>
          </p:cNvCxnSpPr>
          <p:nvPr/>
        </p:nvCxnSpPr>
        <p:spPr>
          <a:xfrm>
            <a:off x="11835934" y="3104707"/>
            <a:ext cx="0" cy="10307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2 testo Luigi">
            <a:extLst>
              <a:ext uri="{FF2B5EF4-FFF2-40B4-BE49-F238E27FC236}">
                <a16:creationId xmlns:a16="http://schemas.microsoft.com/office/drawing/2014/main" id="{037B3ED9-0B47-4C7E-8ED7-6FE68AD13711}"/>
              </a:ext>
            </a:extLst>
          </p:cNvPr>
          <p:cNvSpPr txBox="1"/>
          <p:nvPr/>
        </p:nvSpPr>
        <p:spPr>
          <a:xfrm>
            <a:off x="7959734" y="2960205"/>
            <a:ext cx="3867775" cy="1261884"/>
          </a:xfrm>
          <a:prstGeom prst="rect">
            <a:avLst/>
          </a:prstGeom>
          <a:noFill/>
        </p:spPr>
        <p:txBody>
          <a:bodyPr wrap="square">
            <a:spAutoFit/>
          </a:bodyPr>
          <a:lstStyle/>
          <a:p>
            <a:r>
              <a:rPr lang="it-IT" sz="1900" dirty="0">
                <a:latin typeface="Bahnschrift Light" panose="020B0502040204020203" pitchFamily="34" charset="0"/>
                <a:ea typeface="Roboto" panose="02000000000000000000" pitchFamily="2" charset="0"/>
                <a:cs typeface="Times New Roman" panose="02020603050405020304" pitchFamily="18" charset="0"/>
              </a:rPr>
              <a:t>Possiamo affermare che su Twitter Luigi negli ultimi giorni del mese è stato valutato più positivamente.</a:t>
            </a:r>
          </a:p>
        </p:txBody>
      </p:sp>
      <p:pic>
        <p:nvPicPr>
          <p:cNvPr id="18" name="Immagine 17">
            <a:extLst>
              <a:ext uri="{FF2B5EF4-FFF2-40B4-BE49-F238E27FC236}">
                <a16:creationId xmlns:a16="http://schemas.microsoft.com/office/drawing/2014/main" id="{21024D38-4935-4AEF-9F84-0EC82FAA439E}"/>
              </a:ext>
            </a:extLst>
          </p:cNvPr>
          <p:cNvPicPr>
            <a:picLocks noChangeAspect="1"/>
          </p:cNvPicPr>
          <p:nvPr/>
        </p:nvPicPr>
        <p:blipFill>
          <a:blip r:embed="rId2"/>
          <a:stretch>
            <a:fillRect/>
          </a:stretch>
        </p:blipFill>
        <p:spPr>
          <a:xfrm>
            <a:off x="364491" y="1676666"/>
            <a:ext cx="7397749" cy="46198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5977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2F49774-3A3C-4BFA-B167-870DC9756DDD}"/>
              </a:ext>
            </a:extLst>
          </p:cNvPr>
          <p:cNvPicPr>
            <a:picLocks noChangeAspect="1"/>
          </p:cNvPicPr>
          <p:nvPr/>
        </p:nvPicPr>
        <p:blipFill>
          <a:blip r:embed="rId2"/>
          <a:stretch>
            <a:fillRect/>
          </a:stretch>
        </p:blipFill>
        <p:spPr>
          <a:xfrm>
            <a:off x="372916" y="1676666"/>
            <a:ext cx="7397749" cy="4619468"/>
          </a:xfrm>
          <a:prstGeom prst="rect">
            <a:avLst/>
          </a:prstGeom>
          <a:ln>
            <a:noFill/>
          </a:ln>
          <a:effectLst>
            <a:outerShdw blurRad="292100" dist="139700" dir="2700000" algn="tl" rotWithShape="0">
              <a:srgbClr val="333333">
                <a:alpha val="65000"/>
              </a:srgbClr>
            </a:outerShdw>
          </a:effectLst>
        </p:spPr>
      </p:pic>
      <p:sp>
        <p:nvSpPr>
          <p:cNvPr id="4" name="Rettangolo 3">
            <a:extLst>
              <a:ext uri="{FF2B5EF4-FFF2-40B4-BE49-F238E27FC236}">
                <a16:creationId xmlns:a16="http://schemas.microsoft.com/office/drawing/2014/main" id="{00C4CE07-84E3-45CF-BB4B-2FE3D088498B}"/>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CAROLA</a:t>
            </a:r>
          </a:p>
        </p:txBody>
      </p:sp>
      <p:cxnSp>
        <p:nvCxnSpPr>
          <p:cNvPr id="19" name="2 parte LUIGI">
            <a:extLst>
              <a:ext uri="{FF2B5EF4-FFF2-40B4-BE49-F238E27FC236}">
                <a16:creationId xmlns:a16="http://schemas.microsoft.com/office/drawing/2014/main" id="{4382F9E5-A654-4AFD-8116-A4CA8444D2E7}"/>
              </a:ext>
            </a:extLst>
          </p:cNvPr>
          <p:cNvCxnSpPr>
            <a:cxnSpLocks/>
          </p:cNvCxnSpPr>
          <p:nvPr/>
        </p:nvCxnSpPr>
        <p:spPr>
          <a:xfrm>
            <a:off x="11835934" y="3104707"/>
            <a:ext cx="0" cy="10307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2 testo Luigi">
            <a:extLst>
              <a:ext uri="{FF2B5EF4-FFF2-40B4-BE49-F238E27FC236}">
                <a16:creationId xmlns:a16="http://schemas.microsoft.com/office/drawing/2014/main" id="{037B3ED9-0B47-4C7E-8ED7-6FE68AD13711}"/>
              </a:ext>
            </a:extLst>
          </p:cNvPr>
          <p:cNvSpPr txBox="1"/>
          <p:nvPr/>
        </p:nvSpPr>
        <p:spPr>
          <a:xfrm>
            <a:off x="7959734" y="2960205"/>
            <a:ext cx="3867775" cy="1261884"/>
          </a:xfrm>
          <a:prstGeom prst="rect">
            <a:avLst/>
          </a:prstGeom>
          <a:noFill/>
        </p:spPr>
        <p:txBody>
          <a:bodyPr wrap="square">
            <a:spAutoFit/>
          </a:bodyPr>
          <a:lstStyle/>
          <a:p>
            <a:r>
              <a:rPr lang="it-IT" sz="1900" dirty="0">
                <a:latin typeface="Bahnschrift Light" panose="020B0502040204020203" pitchFamily="34" charset="0"/>
                <a:ea typeface="Roboto" panose="02000000000000000000" pitchFamily="2" charset="0"/>
                <a:cs typeface="Times New Roman" panose="02020603050405020304" pitchFamily="18" charset="0"/>
              </a:rPr>
              <a:t>Possiamo affermare che su Twitter Carola negli ultimi giorni del mese è stata valutata negativamente.</a:t>
            </a:r>
          </a:p>
        </p:txBody>
      </p:sp>
    </p:spTree>
    <p:extLst>
      <p:ext uri="{BB962C8B-B14F-4D97-AF65-F5344CB8AC3E}">
        <p14:creationId xmlns:p14="http://schemas.microsoft.com/office/powerpoint/2010/main" val="360011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884698A5-3A0D-4992-8DCB-3179ADC56AF9}"/>
              </a:ext>
            </a:extLst>
          </p:cNvPr>
          <p:cNvPicPr>
            <a:picLocks noChangeAspect="1"/>
          </p:cNvPicPr>
          <p:nvPr/>
        </p:nvPicPr>
        <p:blipFill>
          <a:blip r:embed="rId2"/>
          <a:stretch>
            <a:fillRect/>
          </a:stretch>
        </p:blipFill>
        <p:spPr>
          <a:xfrm>
            <a:off x="372916" y="1681927"/>
            <a:ext cx="7389325" cy="4614207"/>
          </a:xfrm>
          <a:prstGeom prst="rect">
            <a:avLst/>
          </a:prstGeom>
          <a:ln>
            <a:noFill/>
          </a:ln>
          <a:effectLst>
            <a:outerShdw blurRad="292100" dist="139700" dir="2700000" algn="tl" rotWithShape="0">
              <a:srgbClr val="333333">
                <a:alpha val="65000"/>
              </a:srgbClr>
            </a:outerShdw>
          </a:effectLst>
        </p:spPr>
      </p:pic>
      <p:sp>
        <p:nvSpPr>
          <p:cNvPr id="4" name="Rettangolo 3">
            <a:extLst>
              <a:ext uri="{FF2B5EF4-FFF2-40B4-BE49-F238E27FC236}">
                <a16:creationId xmlns:a16="http://schemas.microsoft.com/office/drawing/2014/main" id="{00C4CE07-84E3-45CF-BB4B-2FE3D088498B}"/>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MATTIA</a:t>
            </a:r>
          </a:p>
        </p:txBody>
      </p:sp>
      <p:cxnSp>
        <p:nvCxnSpPr>
          <p:cNvPr id="19" name="2 parte LUIGI">
            <a:extLst>
              <a:ext uri="{FF2B5EF4-FFF2-40B4-BE49-F238E27FC236}">
                <a16:creationId xmlns:a16="http://schemas.microsoft.com/office/drawing/2014/main" id="{4382F9E5-A654-4AFD-8116-A4CA8444D2E7}"/>
              </a:ext>
            </a:extLst>
          </p:cNvPr>
          <p:cNvCxnSpPr>
            <a:cxnSpLocks/>
          </p:cNvCxnSpPr>
          <p:nvPr/>
        </p:nvCxnSpPr>
        <p:spPr>
          <a:xfrm>
            <a:off x="11835934" y="3104707"/>
            <a:ext cx="0" cy="10307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2 testo Luigi">
            <a:extLst>
              <a:ext uri="{FF2B5EF4-FFF2-40B4-BE49-F238E27FC236}">
                <a16:creationId xmlns:a16="http://schemas.microsoft.com/office/drawing/2014/main" id="{037B3ED9-0B47-4C7E-8ED7-6FE68AD13711}"/>
              </a:ext>
            </a:extLst>
          </p:cNvPr>
          <p:cNvSpPr txBox="1"/>
          <p:nvPr/>
        </p:nvSpPr>
        <p:spPr>
          <a:xfrm>
            <a:off x="7959734" y="2960205"/>
            <a:ext cx="3867775" cy="1261884"/>
          </a:xfrm>
          <a:prstGeom prst="rect">
            <a:avLst/>
          </a:prstGeom>
          <a:noFill/>
        </p:spPr>
        <p:txBody>
          <a:bodyPr wrap="square">
            <a:spAutoFit/>
          </a:bodyPr>
          <a:lstStyle/>
          <a:p>
            <a:r>
              <a:rPr lang="it-IT" sz="1900" dirty="0">
                <a:latin typeface="Bahnschrift Light" panose="020B0502040204020203" pitchFamily="34" charset="0"/>
                <a:ea typeface="Roboto" panose="02000000000000000000" pitchFamily="2" charset="0"/>
                <a:cs typeface="Times New Roman" panose="02020603050405020304" pitchFamily="18" charset="0"/>
              </a:rPr>
              <a:t>Possiamo affermare che su Twitter Mattia negli ultimi giorni del mese è stata valutato leggermente più negativo.</a:t>
            </a:r>
          </a:p>
        </p:txBody>
      </p:sp>
    </p:spTree>
    <p:extLst>
      <p:ext uri="{BB962C8B-B14F-4D97-AF65-F5344CB8AC3E}">
        <p14:creationId xmlns:p14="http://schemas.microsoft.com/office/powerpoint/2010/main" val="1787781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69592767-84A4-466F-8175-BF6047753667}"/>
              </a:ext>
            </a:extLst>
          </p:cNvPr>
          <p:cNvPicPr>
            <a:picLocks noChangeAspect="1"/>
          </p:cNvPicPr>
          <p:nvPr/>
        </p:nvPicPr>
        <p:blipFill>
          <a:blip r:embed="rId2"/>
          <a:stretch>
            <a:fillRect/>
          </a:stretch>
        </p:blipFill>
        <p:spPr>
          <a:xfrm>
            <a:off x="372916" y="1681926"/>
            <a:ext cx="7389325" cy="4614208"/>
          </a:xfrm>
          <a:prstGeom prst="rect">
            <a:avLst/>
          </a:prstGeom>
          <a:ln>
            <a:noFill/>
          </a:ln>
          <a:effectLst>
            <a:outerShdw blurRad="292100" dist="139700" dir="2700000" algn="tl" rotWithShape="0">
              <a:srgbClr val="333333">
                <a:alpha val="65000"/>
              </a:srgbClr>
            </a:outerShdw>
          </a:effectLst>
        </p:spPr>
      </p:pic>
      <p:sp>
        <p:nvSpPr>
          <p:cNvPr id="4" name="Rettangolo 3">
            <a:extLst>
              <a:ext uri="{FF2B5EF4-FFF2-40B4-BE49-F238E27FC236}">
                <a16:creationId xmlns:a16="http://schemas.microsoft.com/office/drawing/2014/main" id="{00C4CE07-84E3-45CF-BB4B-2FE3D088498B}"/>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CHRISTIAN</a:t>
            </a:r>
          </a:p>
        </p:txBody>
      </p:sp>
      <p:cxnSp>
        <p:nvCxnSpPr>
          <p:cNvPr id="19" name="2 parte LUIGI">
            <a:extLst>
              <a:ext uri="{FF2B5EF4-FFF2-40B4-BE49-F238E27FC236}">
                <a16:creationId xmlns:a16="http://schemas.microsoft.com/office/drawing/2014/main" id="{4382F9E5-A654-4AFD-8116-A4CA8444D2E7}"/>
              </a:ext>
            </a:extLst>
          </p:cNvPr>
          <p:cNvCxnSpPr>
            <a:cxnSpLocks/>
          </p:cNvCxnSpPr>
          <p:nvPr/>
        </p:nvCxnSpPr>
        <p:spPr>
          <a:xfrm>
            <a:off x="11835934" y="3104707"/>
            <a:ext cx="0" cy="10307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2 testo Luigi">
            <a:extLst>
              <a:ext uri="{FF2B5EF4-FFF2-40B4-BE49-F238E27FC236}">
                <a16:creationId xmlns:a16="http://schemas.microsoft.com/office/drawing/2014/main" id="{037B3ED9-0B47-4C7E-8ED7-6FE68AD13711}"/>
              </a:ext>
            </a:extLst>
          </p:cNvPr>
          <p:cNvSpPr txBox="1"/>
          <p:nvPr/>
        </p:nvSpPr>
        <p:spPr>
          <a:xfrm>
            <a:off x="7959734" y="2960205"/>
            <a:ext cx="3867775" cy="1261884"/>
          </a:xfrm>
          <a:prstGeom prst="rect">
            <a:avLst/>
          </a:prstGeom>
          <a:noFill/>
        </p:spPr>
        <p:txBody>
          <a:bodyPr wrap="square">
            <a:spAutoFit/>
          </a:bodyPr>
          <a:lstStyle/>
          <a:p>
            <a:r>
              <a:rPr lang="it-IT" sz="1900" dirty="0">
                <a:latin typeface="Bahnschrift Light" panose="020B0502040204020203" pitchFamily="34" charset="0"/>
                <a:ea typeface="Roboto" panose="02000000000000000000" pitchFamily="2" charset="0"/>
                <a:cs typeface="Times New Roman" panose="02020603050405020304" pitchFamily="18" charset="0"/>
              </a:rPr>
              <a:t>Possiamo affermare che su Twitter Christian negli ultimi giorni del mese è stata valutato più negativamente.</a:t>
            </a:r>
          </a:p>
        </p:txBody>
      </p:sp>
    </p:spTree>
    <p:extLst>
      <p:ext uri="{BB962C8B-B14F-4D97-AF65-F5344CB8AC3E}">
        <p14:creationId xmlns:p14="http://schemas.microsoft.com/office/powerpoint/2010/main" val="1758098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BB8F5E-1A9E-46E8-AE19-E87FB0FDBDEE}"/>
              </a:ext>
            </a:extLst>
          </p:cNvPr>
          <p:cNvPicPr>
            <a:picLocks noChangeAspect="1"/>
          </p:cNvPicPr>
          <p:nvPr/>
        </p:nvPicPr>
        <p:blipFill>
          <a:blip r:embed="rId2"/>
          <a:stretch>
            <a:fillRect/>
          </a:stretch>
        </p:blipFill>
        <p:spPr>
          <a:xfrm>
            <a:off x="678916" y="1715930"/>
            <a:ext cx="6777862" cy="4232384"/>
          </a:xfrm>
          <a:prstGeom prst="rect">
            <a:avLst/>
          </a:prstGeom>
          <a:ln>
            <a:noFill/>
          </a:ln>
          <a:effectLst>
            <a:outerShdw blurRad="292100" dist="139700" dir="2700000" algn="tl" rotWithShape="0">
              <a:srgbClr val="333333">
                <a:alpha val="65000"/>
              </a:srgbClr>
            </a:outerShdw>
          </a:effectLst>
        </p:spPr>
      </p:pic>
      <p:sp>
        <p:nvSpPr>
          <p:cNvPr id="5" name="CasellaDiTesto 4">
            <a:extLst>
              <a:ext uri="{FF2B5EF4-FFF2-40B4-BE49-F238E27FC236}">
                <a16:creationId xmlns:a16="http://schemas.microsoft.com/office/drawing/2014/main" id="{ECEC0DEE-8CB1-4C9F-9C2C-65962D9A8624}"/>
              </a:ext>
            </a:extLst>
          </p:cNvPr>
          <p:cNvSpPr txBox="1"/>
          <p:nvPr/>
        </p:nvSpPr>
        <p:spPr>
          <a:xfrm>
            <a:off x="7803638" y="1706501"/>
            <a:ext cx="3712881" cy="4362733"/>
          </a:xfrm>
          <a:prstGeom prst="rect">
            <a:avLst/>
          </a:prstGeom>
          <a:noFill/>
        </p:spPr>
        <p:txBody>
          <a:bodyPr wrap="square" rtlCol="0">
            <a:spAutoFit/>
          </a:bodyPr>
          <a:lstStyle/>
          <a:p>
            <a:pPr algn="just"/>
            <a:r>
              <a:rPr lang="it-IT" sz="1850" dirty="0">
                <a:latin typeface="Roboto" panose="02000000000000000000" pitchFamily="2" charset="0"/>
                <a:ea typeface="Roboto" panose="02000000000000000000" pitchFamily="2" charset="0"/>
              </a:rPr>
              <a:t>Alex, nonostante abbia avuto dei punteggi relativamente molto più alti rispetto agli altri concorrenti, tende sempre ad aumentare la sua popolarità nel passare dei giorni, questo significa che per lui è soltanto l’inizio di un progressivo miglioramento a livello statistico.</a:t>
            </a:r>
          </a:p>
          <a:p>
            <a:pPr algn="just"/>
            <a:r>
              <a:rPr lang="it-IT" sz="1850" dirty="0">
                <a:latin typeface="Roboto" panose="02000000000000000000" pitchFamily="2" charset="0"/>
                <a:ea typeface="Roboto" panose="02000000000000000000" pitchFamily="2" charset="0"/>
              </a:rPr>
              <a:t>Inoltre questa affermazione è confermata anche dal fatto che i dati non risultano fin troppo dispersivi, dunque la retta di regressione risulta molto accurata.</a:t>
            </a:r>
          </a:p>
        </p:txBody>
      </p:sp>
      <p:cxnSp>
        <p:nvCxnSpPr>
          <p:cNvPr id="6" name="Connettore diritto 5">
            <a:extLst>
              <a:ext uri="{FF2B5EF4-FFF2-40B4-BE49-F238E27FC236}">
                <a16:creationId xmlns:a16="http://schemas.microsoft.com/office/drawing/2014/main" id="{F45121B8-9CBA-4901-9060-99E1E3C0CC29}"/>
              </a:ext>
            </a:extLst>
          </p:cNvPr>
          <p:cNvCxnSpPr>
            <a:cxnSpLocks/>
          </p:cNvCxnSpPr>
          <p:nvPr/>
        </p:nvCxnSpPr>
        <p:spPr>
          <a:xfrm>
            <a:off x="11651735" y="1694498"/>
            <a:ext cx="0" cy="25758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68D065F3-B98C-4747-860A-48D37FE99987}"/>
              </a:ext>
            </a:extLst>
          </p:cNvPr>
          <p:cNvCxnSpPr>
            <a:cxnSpLocks/>
          </p:cNvCxnSpPr>
          <p:nvPr/>
        </p:nvCxnSpPr>
        <p:spPr>
          <a:xfrm>
            <a:off x="11651735" y="4169034"/>
            <a:ext cx="0" cy="17792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ttangolo 10">
            <a:extLst>
              <a:ext uri="{FF2B5EF4-FFF2-40B4-BE49-F238E27FC236}">
                <a16:creationId xmlns:a16="http://schemas.microsoft.com/office/drawing/2014/main" id="{07303552-43B6-4836-B21B-006DFEBBD53C}"/>
              </a:ext>
            </a:extLst>
          </p:cNvPr>
          <p:cNvSpPr/>
          <p:nvPr/>
        </p:nvSpPr>
        <p:spPr>
          <a:xfrm>
            <a:off x="0" y="370415"/>
            <a:ext cx="776224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REGRESSIONE LINEARE SEMPLICE</a:t>
            </a:r>
          </a:p>
        </p:txBody>
      </p:sp>
    </p:spTree>
    <p:extLst>
      <p:ext uri="{BB962C8B-B14F-4D97-AF65-F5344CB8AC3E}">
        <p14:creationId xmlns:p14="http://schemas.microsoft.com/office/powerpoint/2010/main" val="1729245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up)">
                                      <p:cBhvr>
                                        <p:cTn id="10" dur="500"/>
                                        <p:tgtEl>
                                          <p:spTgt spid="5">
                                            <p:txEl>
                                              <p:pRg st="0" end="0"/>
                                            </p:txEl>
                                          </p:spTgt>
                                        </p:tgtEl>
                                      </p:cBhvr>
                                    </p:animEffect>
                                  </p:childTnLst>
                                </p:cTn>
                              </p:par>
                              <p:par>
                                <p:cTn id="11" presetID="22" presetClass="entr" presetSubtype="1"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wipe(up)">
                                      <p:cBhvr>
                                        <p:cTn id="18" dur="500"/>
                                        <p:tgtEl>
                                          <p:spTgt spid="5">
                                            <p:txEl>
                                              <p:pRg st="1" end="1"/>
                                            </p:txEl>
                                          </p:spTgt>
                                        </p:tgtEl>
                                      </p:cBhvr>
                                    </p:animEffect>
                                  </p:childTnLst>
                                </p:cTn>
                              </p:par>
                              <p:par>
                                <p:cTn id="19" presetID="22" presetClass="entr" presetSubtype="1"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grpSp>
        <p:nvGrpSpPr>
          <p:cNvPr id="414" name="Google Shape;2374;p41">
            <a:extLst>
              <a:ext uri="{FF2B5EF4-FFF2-40B4-BE49-F238E27FC236}">
                <a16:creationId xmlns:a16="http://schemas.microsoft.com/office/drawing/2014/main" id="{16D0346A-3C0A-41CC-B1B6-0B1C66917E0D}"/>
              </a:ext>
            </a:extLst>
          </p:cNvPr>
          <p:cNvGrpSpPr/>
          <p:nvPr/>
        </p:nvGrpSpPr>
        <p:grpSpPr>
          <a:xfrm>
            <a:off x="608564" y="1699200"/>
            <a:ext cx="3480003" cy="4340677"/>
            <a:chOff x="456423" y="1274400"/>
            <a:chExt cx="2610002" cy="2432868"/>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10800000" algn="r" rotWithShape="0">
              <a:prstClr val="black">
                <a:alpha val="40000"/>
              </a:prstClr>
            </a:outerShdw>
          </a:effectLst>
        </p:grpSpPr>
        <p:sp>
          <p:nvSpPr>
            <p:cNvPr id="415" name="Google Shape;2375;p41">
              <a:extLst>
                <a:ext uri="{FF2B5EF4-FFF2-40B4-BE49-F238E27FC236}">
                  <a16:creationId xmlns:a16="http://schemas.microsoft.com/office/drawing/2014/main" id="{D522FA84-2226-45F6-8D70-064018B61AAE}"/>
                </a:ext>
              </a:extLst>
            </p:cNvPr>
            <p:cNvSpPr/>
            <p:nvPr/>
          </p:nvSpPr>
          <p:spPr>
            <a:xfrm>
              <a:off x="456423" y="1274400"/>
              <a:ext cx="2610000" cy="468000"/>
            </a:xfrm>
            <a:prstGeom prst="round2SameRect">
              <a:avLst>
                <a:gd name="adj1" fmla="val 16667"/>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chemeClr val="lt1"/>
                </a:solidFill>
                <a:latin typeface="Fira Sans Extra Condensed ExtraBold"/>
                <a:ea typeface="Fira Sans Extra Condensed ExtraBold"/>
                <a:cs typeface="Fira Sans Extra Condensed ExtraBold"/>
                <a:sym typeface="Fira Sans Extra Condensed ExtraBold"/>
              </a:endParaRPr>
            </a:p>
          </p:txBody>
        </p:sp>
        <p:sp>
          <p:nvSpPr>
            <p:cNvPr id="416" name="Google Shape;2376;p41">
              <a:extLst>
                <a:ext uri="{FF2B5EF4-FFF2-40B4-BE49-F238E27FC236}">
                  <a16:creationId xmlns:a16="http://schemas.microsoft.com/office/drawing/2014/main" id="{CC587F2F-CA54-46A1-98E5-AC8B64FD1270}"/>
                </a:ext>
              </a:extLst>
            </p:cNvPr>
            <p:cNvSpPr/>
            <p:nvPr/>
          </p:nvSpPr>
          <p:spPr>
            <a:xfrm rot="10800000" flipH="1">
              <a:off x="456425" y="1779675"/>
              <a:ext cx="2610000" cy="1927593"/>
            </a:xfrm>
            <a:prstGeom prst="round2SameRect">
              <a:avLst>
                <a:gd name="adj1" fmla="val 13610"/>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17" name="Google Shape;2377;p41">
              <a:extLst>
                <a:ext uri="{FF2B5EF4-FFF2-40B4-BE49-F238E27FC236}">
                  <a16:creationId xmlns:a16="http://schemas.microsoft.com/office/drawing/2014/main" id="{E19601A0-BB3E-4D92-A0B5-84092EBEA84F}"/>
                </a:ext>
              </a:extLst>
            </p:cNvPr>
            <p:cNvSpPr txBox="1"/>
            <p:nvPr/>
          </p:nvSpPr>
          <p:spPr>
            <a:xfrm>
              <a:off x="591423" y="1294351"/>
              <a:ext cx="2340000" cy="442997"/>
            </a:xfrm>
            <a:prstGeom prst="rect">
              <a:avLst/>
            </a:prstGeom>
            <a:grpFill/>
            <a:ln>
              <a:noFill/>
            </a:ln>
          </p:spPr>
          <p:txBody>
            <a:bodyPr spcFirstLastPara="1" wrap="square" lIns="0" tIns="121900" rIns="0" bIns="121900" anchor="ctr" anchorCtr="0">
              <a:noAutofit/>
            </a:bodyPr>
            <a:lstStyle/>
            <a:p>
              <a:pPr algn="ctr"/>
              <a:r>
                <a:rPr lang="en" sz="28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rPr>
                <a:t>Grafici Settimanali</a:t>
              </a:r>
              <a:endParaRPr sz="28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endParaRPr>
            </a:p>
          </p:txBody>
        </p:sp>
        <p:sp>
          <p:nvSpPr>
            <p:cNvPr id="419" name="Google Shape;2379;p41">
              <a:extLst>
                <a:ext uri="{FF2B5EF4-FFF2-40B4-BE49-F238E27FC236}">
                  <a16:creationId xmlns:a16="http://schemas.microsoft.com/office/drawing/2014/main" id="{1F92A93B-A21A-4B8E-BDEE-AE75B4000DE3}"/>
                </a:ext>
              </a:extLst>
            </p:cNvPr>
            <p:cNvSpPr txBox="1"/>
            <p:nvPr/>
          </p:nvSpPr>
          <p:spPr>
            <a:xfrm>
              <a:off x="591423" y="1838333"/>
              <a:ext cx="2340000" cy="1465538"/>
            </a:xfrm>
            <a:prstGeom prst="rect">
              <a:avLst/>
            </a:prstGeom>
            <a:grpFill/>
            <a:ln>
              <a:noFill/>
            </a:ln>
          </p:spPr>
          <p:txBody>
            <a:bodyPr spcFirstLastPara="1" wrap="square" lIns="0" tIns="121900" rIns="0" bIns="121900" anchor="t" anchorCtr="0">
              <a:noAutofit/>
            </a:bodyPr>
            <a:lstStyle/>
            <a:p>
              <a:pPr algn="just"/>
              <a:r>
                <a:rPr lang="it-IT" dirty="0">
                  <a:latin typeface="Roboto" panose="02000000000000000000" pitchFamily="2" charset="0"/>
                  <a:ea typeface="Roboto" panose="02000000000000000000" pitchFamily="2" charset="0"/>
                </a:rPr>
                <a:t>Creazione di grafici settimanali per restare sempre aggiornati sull’indice di gradimento dei singoli concorrenti di Amici e magari visualizzarli su un portale accessibile dal Web</a:t>
              </a:r>
              <a:endParaRPr dirty="0">
                <a:solidFill>
                  <a:schemeClr val="dk1"/>
                </a:solidFill>
                <a:latin typeface="Roboto" panose="02000000000000000000" pitchFamily="2" charset="0"/>
                <a:ea typeface="Roboto" panose="02000000000000000000" pitchFamily="2" charset="0"/>
                <a:cs typeface="Roboto"/>
                <a:sym typeface="Roboto"/>
              </a:endParaRPr>
            </a:p>
          </p:txBody>
        </p:sp>
      </p:grpSp>
      <p:sp>
        <p:nvSpPr>
          <p:cNvPr id="85" name="Rettangolo 84">
            <a:extLst>
              <a:ext uri="{FF2B5EF4-FFF2-40B4-BE49-F238E27FC236}">
                <a16:creationId xmlns:a16="http://schemas.microsoft.com/office/drawing/2014/main" id="{7863FAFE-8F25-4406-AF50-BF81593B2E2C}"/>
              </a:ext>
            </a:extLst>
          </p:cNvPr>
          <p:cNvSpPr/>
          <p:nvPr/>
        </p:nvSpPr>
        <p:spPr>
          <a:xfrm>
            <a:off x="0" y="370415"/>
            <a:ext cx="4904509"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SVILUPPI FUTURI</a:t>
            </a:r>
          </a:p>
        </p:txBody>
      </p:sp>
      <p:grpSp>
        <p:nvGrpSpPr>
          <p:cNvPr id="88" name="Google Shape;2374;p41">
            <a:extLst>
              <a:ext uri="{FF2B5EF4-FFF2-40B4-BE49-F238E27FC236}">
                <a16:creationId xmlns:a16="http://schemas.microsoft.com/office/drawing/2014/main" id="{3EDE79F1-381E-4D91-9F31-A2C1E5EF798E}"/>
              </a:ext>
            </a:extLst>
          </p:cNvPr>
          <p:cNvGrpSpPr/>
          <p:nvPr/>
        </p:nvGrpSpPr>
        <p:grpSpPr>
          <a:xfrm>
            <a:off x="4282903" y="1690185"/>
            <a:ext cx="3480003" cy="4340677"/>
            <a:chOff x="456423" y="1274400"/>
            <a:chExt cx="2610002" cy="2432868"/>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10800000" algn="r" rotWithShape="0">
              <a:prstClr val="black">
                <a:alpha val="40000"/>
              </a:prstClr>
            </a:outerShdw>
          </a:effectLst>
        </p:grpSpPr>
        <p:sp>
          <p:nvSpPr>
            <p:cNvPr id="89" name="Google Shape;2375;p41">
              <a:extLst>
                <a:ext uri="{FF2B5EF4-FFF2-40B4-BE49-F238E27FC236}">
                  <a16:creationId xmlns:a16="http://schemas.microsoft.com/office/drawing/2014/main" id="{D4915C19-311B-440B-8A54-C4C0CAD85B2B}"/>
                </a:ext>
              </a:extLst>
            </p:cNvPr>
            <p:cNvSpPr/>
            <p:nvPr/>
          </p:nvSpPr>
          <p:spPr>
            <a:xfrm>
              <a:off x="456423" y="1274400"/>
              <a:ext cx="2610000" cy="468000"/>
            </a:xfrm>
            <a:prstGeom prst="round2SameRect">
              <a:avLst>
                <a:gd name="adj1" fmla="val 16667"/>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chemeClr val="lt1"/>
                </a:solidFill>
                <a:latin typeface="Fira Sans Extra Condensed ExtraBold"/>
                <a:ea typeface="Fira Sans Extra Condensed ExtraBold"/>
                <a:cs typeface="Fira Sans Extra Condensed ExtraBold"/>
                <a:sym typeface="Fira Sans Extra Condensed ExtraBold"/>
              </a:endParaRPr>
            </a:p>
          </p:txBody>
        </p:sp>
        <p:sp>
          <p:nvSpPr>
            <p:cNvPr id="90" name="Google Shape;2376;p41">
              <a:extLst>
                <a:ext uri="{FF2B5EF4-FFF2-40B4-BE49-F238E27FC236}">
                  <a16:creationId xmlns:a16="http://schemas.microsoft.com/office/drawing/2014/main" id="{79EC73DF-7328-4B28-8865-DA9A714C28DC}"/>
                </a:ext>
              </a:extLst>
            </p:cNvPr>
            <p:cNvSpPr/>
            <p:nvPr/>
          </p:nvSpPr>
          <p:spPr>
            <a:xfrm rot="10800000" flipH="1">
              <a:off x="456425" y="1779675"/>
              <a:ext cx="2610000" cy="1927593"/>
            </a:xfrm>
            <a:prstGeom prst="round2SameRect">
              <a:avLst>
                <a:gd name="adj1" fmla="val 13610"/>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91" name="Google Shape;2377;p41">
              <a:extLst>
                <a:ext uri="{FF2B5EF4-FFF2-40B4-BE49-F238E27FC236}">
                  <a16:creationId xmlns:a16="http://schemas.microsoft.com/office/drawing/2014/main" id="{A12ED732-D8BA-49E4-8310-1C042FB87FD6}"/>
                </a:ext>
              </a:extLst>
            </p:cNvPr>
            <p:cNvSpPr txBox="1"/>
            <p:nvPr/>
          </p:nvSpPr>
          <p:spPr>
            <a:xfrm>
              <a:off x="591423" y="1294351"/>
              <a:ext cx="2340000" cy="448049"/>
            </a:xfrm>
            <a:prstGeom prst="rect">
              <a:avLst/>
            </a:prstGeom>
            <a:grpFill/>
            <a:ln>
              <a:noFill/>
            </a:ln>
          </p:spPr>
          <p:txBody>
            <a:bodyPr spcFirstLastPara="1" wrap="square" lIns="0" tIns="121900" rIns="0" bIns="121900" anchor="ctr" anchorCtr="0">
              <a:noAutofit/>
            </a:bodyPr>
            <a:lstStyle/>
            <a:p>
              <a:pPr algn="ctr"/>
              <a:r>
                <a:rPr lang="en" sz="24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rPr>
                <a:t>Algoritmo di Ranking</a:t>
              </a:r>
              <a:endParaRPr sz="24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endParaRPr>
            </a:p>
          </p:txBody>
        </p:sp>
        <p:sp>
          <p:nvSpPr>
            <p:cNvPr id="92" name="Google Shape;2379;p41">
              <a:extLst>
                <a:ext uri="{FF2B5EF4-FFF2-40B4-BE49-F238E27FC236}">
                  <a16:creationId xmlns:a16="http://schemas.microsoft.com/office/drawing/2014/main" id="{AB9C8942-2E69-4C0E-B760-618F972F3666}"/>
                </a:ext>
              </a:extLst>
            </p:cNvPr>
            <p:cNvSpPr txBox="1"/>
            <p:nvPr/>
          </p:nvSpPr>
          <p:spPr>
            <a:xfrm>
              <a:off x="591423" y="1838333"/>
              <a:ext cx="2340000" cy="1470591"/>
            </a:xfrm>
            <a:prstGeom prst="rect">
              <a:avLst/>
            </a:prstGeom>
            <a:grpFill/>
            <a:ln>
              <a:noFill/>
            </a:ln>
          </p:spPr>
          <p:txBody>
            <a:bodyPr spcFirstLastPara="1" wrap="square" lIns="0" tIns="121900" rIns="0" bIns="121900" anchor="t" anchorCtr="0">
              <a:noAutofit/>
            </a:bodyPr>
            <a:lstStyle/>
            <a:p>
              <a:pPr algn="just"/>
              <a:r>
                <a:rPr lang="it-IT" sz="1500" dirty="0">
                  <a:latin typeface="Roboto" panose="02000000000000000000" pitchFamily="2" charset="0"/>
                  <a:ea typeface="Roboto" panose="02000000000000000000" pitchFamily="2" charset="0"/>
                </a:rPr>
                <a:t>Miglioramento dell’algoritmo di ranking adottato poiché vi sono parecchi sentimenti neutri che non vengono contemplati nel calcolo, perché anche se ci sono parecchi sentimenti neutri comunque significa che di quel concorrente se ne parlato tanto e quindi bisogna in qualche modo tenerne conto, come nel caso di Alex.</a:t>
              </a:r>
              <a:endParaRPr sz="1500" dirty="0">
                <a:solidFill>
                  <a:schemeClr val="dk1"/>
                </a:solidFill>
                <a:latin typeface="Roboto" panose="02000000000000000000" pitchFamily="2" charset="0"/>
                <a:ea typeface="Roboto" panose="02000000000000000000" pitchFamily="2" charset="0"/>
                <a:cs typeface="Roboto"/>
                <a:sym typeface="Roboto"/>
              </a:endParaRPr>
            </a:p>
          </p:txBody>
        </p:sp>
      </p:grpSp>
      <p:grpSp>
        <p:nvGrpSpPr>
          <p:cNvPr id="93" name="Google Shape;2374;p41">
            <a:extLst>
              <a:ext uri="{FF2B5EF4-FFF2-40B4-BE49-F238E27FC236}">
                <a16:creationId xmlns:a16="http://schemas.microsoft.com/office/drawing/2014/main" id="{1584CDE4-186D-4A67-BAD6-3EF55155CBAC}"/>
              </a:ext>
            </a:extLst>
          </p:cNvPr>
          <p:cNvGrpSpPr/>
          <p:nvPr/>
        </p:nvGrpSpPr>
        <p:grpSpPr>
          <a:xfrm>
            <a:off x="7957241" y="1690185"/>
            <a:ext cx="3480003" cy="4340677"/>
            <a:chOff x="456423" y="1274400"/>
            <a:chExt cx="2610002" cy="2432868"/>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10800000" algn="r" rotWithShape="0">
              <a:prstClr val="black">
                <a:alpha val="40000"/>
              </a:prstClr>
            </a:outerShdw>
          </a:effectLst>
        </p:grpSpPr>
        <p:sp>
          <p:nvSpPr>
            <p:cNvPr id="94" name="Google Shape;2375;p41">
              <a:extLst>
                <a:ext uri="{FF2B5EF4-FFF2-40B4-BE49-F238E27FC236}">
                  <a16:creationId xmlns:a16="http://schemas.microsoft.com/office/drawing/2014/main" id="{6A86772E-7A8B-4F09-B624-B0B76423FD73}"/>
                </a:ext>
              </a:extLst>
            </p:cNvPr>
            <p:cNvSpPr/>
            <p:nvPr/>
          </p:nvSpPr>
          <p:spPr>
            <a:xfrm>
              <a:off x="456423" y="1274400"/>
              <a:ext cx="2610000" cy="468000"/>
            </a:xfrm>
            <a:prstGeom prst="round2SameRect">
              <a:avLst>
                <a:gd name="adj1" fmla="val 16667"/>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chemeClr val="lt1"/>
                </a:solidFill>
                <a:latin typeface="Fira Sans Extra Condensed ExtraBold"/>
                <a:ea typeface="Fira Sans Extra Condensed ExtraBold"/>
                <a:cs typeface="Fira Sans Extra Condensed ExtraBold"/>
                <a:sym typeface="Fira Sans Extra Condensed ExtraBold"/>
              </a:endParaRPr>
            </a:p>
          </p:txBody>
        </p:sp>
        <p:sp>
          <p:nvSpPr>
            <p:cNvPr id="95" name="Google Shape;2376;p41">
              <a:extLst>
                <a:ext uri="{FF2B5EF4-FFF2-40B4-BE49-F238E27FC236}">
                  <a16:creationId xmlns:a16="http://schemas.microsoft.com/office/drawing/2014/main" id="{B5B26899-4F04-451E-866E-A7B6381D8B8B}"/>
                </a:ext>
              </a:extLst>
            </p:cNvPr>
            <p:cNvSpPr/>
            <p:nvPr/>
          </p:nvSpPr>
          <p:spPr>
            <a:xfrm rot="10800000" flipH="1">
              <a:off x="456425" y="1779675"/>
              <a:ext cx="2610000" cy="1927593"/>
            </a:xfrm>
            <a:prstGeom prst="round2SameRect">
              <a:avLst>
                <a:gd name="adj1" fmla="val 13610"/>
                <a:gd name="adj2" fmla="val 0"/>
              </a:avLst>
            </a:prstGeom>
            <a:grpFill/>
            <a:ln>
              <a:solidFill>
                <a:schemeClr val="tx1"/>
              </a:solidFill>
            </a:ln>
          </p:spPr>
          <p:txBody>
            <a:bodyPr spcFirstLastPara="1" wrap="square" lIns="121900" tIns="121900" rIns="121900" bIns="121900" anchor="ctr" anchorCtr="0">
              <a:noAutofit/>
            </a:bodyPr>
            <a:lstStyle/>
            <a:p>
              <a:pPr algn="ctr">
                <a:buClr>
                  <a:srgbClr val="000000"/>
                </a:buClr>
                <a:buSzPts val="1100"/>
              </a:pPr>
              <a:endParaRPr sz="4533" dirty="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96" name="Google Shape;2377;p41">
              <a:extLst>
                <a:ext uri="{FF2B5EF4-FFF2-40B4-BE49-F238E27FC236}">
                  <a16:creationId xmlns:a16="http://schemas.microsoft.com/office/drawing/2014/main" id="{A71EBDB5-7560-45C9-AF43-18EB2FD08963}"/>
                </a:ext>
              </a:extLst>
            </p:cNvPr>
            <p:cNvSpPr txBox="1"/>
            <p:nvPr/>
          </p:nvSpPr>
          <p:spPr>
            <a:xfrm>
              <a:off x="591423" y="1294351"/>
              <a:ext cx="2340000" cy="448049"/>
            </a:xfrm>
            <a:prstGeom prst="rect">
              <a:avLst/>
            </a:prstGeom>
            <a:grpFill/>
            <a:ln>
              <a:noFill/>
            </a:ln>
          </p:spPr>
          <p:txBody>
            <a:bodyPr spcFirstLastPara="1" wrap="square" lIns="0" tIns="121900" rIns="0" bIns="121900" anchor="ctr" anchorCtr="0">
              <a:noAutofit/>
            </a:bodyPr>
            <a:lstStyle/>
            <a:p>
              <a:pPr algn="ctr"/>
              <a:r>
                <a:rPr lang="en" sz="24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rPr>
                <a:t>Ulteriori Social Media</a:t>
              </a:r>
              <a:endParaRPr sz="2400" dirty="0">
                <a:solidFill>
                  <a:schemeClr val="dk1"/>
                </a:solidFill>
                <a:latin typeface="Roboto" panose="02000000000000000000" pitchFamily="2" charset="0"/>
                <a:ea typeface="Roboto" panose="02000000000000000000" pitchFamily="2" charset="0"/>
                <a:cs typeface="Fira Sans Extra Condensed SemiBold"/>
                <a:sym typeface="Fira Sans Extra Condensed SemiBold"/>
              </a:endParaRPr>
            </a:p>
          </p:txBody>
        </p:sp>
        <p:sp>
          <p:nvSpPr>
            <p:cNvPr id="97" name="Google Shape;2379;p41">
              <a:extLst>
                <a:ext uri="{FF2B5EF4-FFF2-40B4-BE49-F238E27FC236}">
                  <a16:creationId xmlns:a16="http://schemas.microsoft.com/office/drawing/2014/main" id="{ED7F728F-76D4-404E-BB4F-AC30A62895E6}"/>
                </a:ext>
              </a:extLst>
            </p:cNvPr>
            <p:cNvSpPr txBox="1"/>
            <p:nvPr/>
          </p:nvSpPr>
          <p:spPr>
            <a:xfrm>
              <a:off x="591423" y="1838333"/>
              <a:ext cx="2340000" cy="1470591"/>
            </a:xfrm>
            <a:prstGeom prst="rect">
              <a:avLst/>
            </a:prstGeom>
            <a:grpFill/>
            <a:ln>
              <a:noFill/>
            </a:ln>
          </p:spPr>
          <p:txBody>
            <a:bodyPr spcFirstLastPara="1" wrap="square" lIns="0" tIns="121900" rIns="0" bIns="121900" anchor="t" anchorCtr="0">
              <a:noAutofit/>
            </a:bodyPr>
            <a:lstStyle/>
            <a:p>
              <a:pPr algn="just"/>
              <a:r>
                <a:rPr lang="it-IT" sz="1500" dirty="0">
                  <a:latin typeface="Roboto" panose="02000000000000000000" pitchFamily="2" charset="0"/>
                  <a:ea typeface="Roboto" panose="02000000000000000000" pitchFamily="2" charset="0"/>
                </a:rPr>
                <a:t>Per sopperire alla scarsa quantità di tweet raccolti si possono utilizzare API più social media, come Facebook e Instagram, per avere un numero cospicuo di dati da analizzare e quindi ottenere una visione più ampia e precisa dell’indice di gradimento dei singoli concorrenti</a:t>
              </a:r>
              <a:endParaRPr sz="1500" dirty="0">
                <a:solidFill>
                  <a:schemeClr val="dk1"/>
                </a:solidFill>
                <a:latin typeface="Roboto" panose="02000000000000000000" pitchFamily="2" charset="0"/>
                <a:ea typeface="Roboto" panose="02000000000000000000" pitchFamily="2" charset="0"/>
                <a:cs typeface="Roboto"/>
                <a:sym typeface="Roboto"/>
              </a:endParaRPr>
            </a:p>
          </p:txBody>
        </p:sp>
      </p:grpSp>
    </p:spTree>
    <p:extLst>
      <p:ext uri="{BB962C8B-B14F-4D97-AF65-F5344CB8AC3E}">
        <p14:creationId xmlns:p14="http://schemas.microsoft.com/office/powerpoint/2010/main" val="3614555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414"/>
                                        </p:tgtEl>
                                        <p:attrNameLst>
                                          <p:attrName>style.visibility</p:attrName>
                                        </p:attrNameLst>
                                      </p:cBhvr>
                                      <p:to>
                                        <p:strVal val="visible"/>
                                      </p:to>
                                    </p:set>
                                    <p:animEffect transition="in" filter="wipe(up)">
                                      <p:cBhvr>
                                        <p:cTn id="11" dur="500"/>
                                        <p:tgtEl>
                                          <p:spTgt spid="4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up)">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wipe(up)">
                                      <p:cBhvr>
                                        <p:cTn id="2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6" name="Rettangolo con angoli arrotondati 5">
            <a:extLst>
              <a:ext uri="{FF2B5EF4-FFF2-40B4-BE49-F238E27FC236}">
                <a16:creationId xmlns:a16="http://schemas.microsoft.com/office/drawing/2014/main" id="{EF9E4FAB-EF8E-46A5-A7D1-322D66C22B44}"/>
              </a:ext>
            </a:extLst>
          </p:cNvPr>
          <p:cNvSpPr/>
          <p:nvPr/>
        </p:nvSpPr>
        <p:spPr>
          <a:xfrm>
            <a:off x="7721385" y="1379575"/>
            <a:ext cx="3714161" cy="4559314"/>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00C4CE07-84E3-45CF-BB4B-2FE3D088498B}"/>
              </a:ext>
            </a:extLst>
          </p:cNvPr>
          <p:cNvSpPr/>
          <p:nvPr/>
        </p:nvSpPr>
        <p:spPr>
          <a:xfrm>
            <a:off x="0" y="370415"/>
            <a:ext cx="4820355"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CONCLUSIONI</a:t>
            </a:r>
          </a:p>
        </p:txBody>
      </p:sp>
      <p:pic>
        <p:nvPicPr>
          <p:cNvPr id="3" name="Elemento grafico 2">
            <a:extLst>
              <a:ext uri="{FF2B5EF4-FFF2-40B4-BE49-F238E27FC236}">
                <a16:creationId xmlns:a16="http://schemas.microsoft.com/office/drawing/2014/main" id="{D8B6542E-C5ED-46B0-82E7-A9DDDA1A8A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159" y="1648629"/>
            <a:ext cx="3052615" cy="3994379"/>
          </a:xfrm>
          <a:prstGeom prst="rect">
            <a:avLst/>
          </a:prstGeom>
        </p:spPr>
      </p:pic>
      <p:cxnSp>
        <p:nvCxnSpPr>
          <p:cNvPr id="9" name="Connettore diritto 8">
            <a:extLst>
              <a:ext uri="{FF2B5EF4-FFF2-40B4-BE49-F238E27FC236}">
                <a16:creationId xmlns:a16="http://schemas.microsoft.com/office/drawing/2014/main" id="{BBF33B9C-EC6B-4D77-851D-F2DE2F3833BB}"/>
              </a:ext>
            </a:extLst>
          </p:cNvPr>
          <p:cNvCxnSpPr>
            <a:cxnSpLocks/>
          </p:cNvCxnSpPr>
          <p:nvPr/>
        </p:nvCxnSpPr>
        <p:spPr>
          <a:xfrm>
            <a:off x="639901" y="1639202"/>
            <a:ext cx="0" cy="13668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E03DE311-0890-4071-97FB-C07BBA1AA766}"/>
              </a:ext>
            </a:extLst>
          </p:cNvPr>
          <p:cNvCxnSpPr>
            <a:cxnSpLocks/>
          </p:cNvCxnSpPr>
          <p:nvPr/>
        </p:nvCxnSpPr>
        <p:spPr>
          <a:xfrm>
            <a:off x="639901" y="3004185"/>
            <a:ext cx="0" cy="958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97D9231-637B-4B38-A977-66B2E8CDE464}"/>
              </a:ext>
            </a:extLst>
          </p:cNvPr>
          <p:cNvCxnSpPr>
            <a:cxnSpLocks/>
          </p:cNvCxnSpPr>
          <p:nvPr/>
        </p:nvCxnSpPr>
        <p:spPr>
          <a:xfrm>
            <a:off x="639901" y="3957320"/>
            <a:ext cx="0" cy="1290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8D06ADD5-F61C-4969-9DB0-66CEB3DF5ED9}"/>
              </a:ext>
            </a:extLst>
          </p:cNvPr>
          <p:cNvSpPr txBox="1"/>
          <p:nvPr/>
        </p:nvSpPr>
        <p:spPr>
          <a:xfrm>
            <a:off x="756453" y="1611926"/>
            <a:ext cx="6737853" cy="4278094"/>
          </a:xfrm>
          <a:prstGeom prst="rect">
            <a:avLst/>
          </a:prstGeom>
          <a:noFill/>
        </p:spPr>
        <p:txBody>
          <a:bodyPr wrap="square" rtlCol="0">
            <a:spAutoFit/>
          </a:bodyPr>
          <a:lstStyle/>
          <a:p>
            <a:pPr algn="just"/>
            <a:r>
              <a:rPr lang="it-IT" sz="1700" dirty="0">
                <a:latin typeface="Bahnschrift Light" panose="020B0502040204020203" pitchFamily="34" charset="0"/>
              </a:rPr>
              <a:t>Questo progetto ci ha permesso di estendere le nostre conoscenze sul: Machine Learning, Python, Linguaggio R ed il Sentiment Analysis. Senza questo progetto non avremmo potuto approfondire tematiche informatiche importanti come quelle sopra citate, in maniera particolare il Machine Learning ed il linguaggio Python. </a:t>
            </a:r>
          </a:p>
          <a:p>
            <a:pPr algn="just"/>
            <a:r>
              <a:rPr lang="it-IT" sz="1700" dirty="0">
                <a:latin typeface="Bahnschrift Light" panose="020B0502040204020203" pitchFamily="34" charset="0"/>
              </a:rPr>
              <a:t>Nonostante qualche difficoltà, è stato comunque possibile raccogliere, salvare ed analizzare dati ricavando osservazioni molto interessanti che danno una visione più ampia sulla nostra ricerca.</a:t>
            </a:r>
          </a:p>
          <a:p>
            <a:pPr algn="just"/>
            <a:r>
              <a:rPr lang="it-IT" sz="1700" dirty="0">
                <a:latin typeface="Bahnschrift Light" panose="020B0502040204020203" pitchFamily="34" charset="0"/>
              </a:rPr>
              <a:t>Analizzando tutti gli output, forniti dal nostro studio, ne evince come il concorrente Alex abbia un tasso di popolarità molto più elevato rispetto agli altri partecipanti del talent show, e quindi con totale certezza finirà per entrare al serale di Amici e quasi sicuramente competerà come uno dei finalisti del programma. </a:t>
            </a:r>
          </a:p>
          <a:p>
            <a:pPr algn="just"/>
            <a:r>
              <a:rPr lang="it-IT" sz="1700" dirty="0">
                <a:latin typeface="Bahnschrift Light" panose="020B0502040204020203" pitchFamily="34" charset="0"/>
              </a:rPr>
              <a:t>Adesso non ci resta che vedere chi entrerà al serale e soprattutto chi competerà per le battute finali dello show televisivo.</a:t>
            </a:r>
          </a:p>
        </p:txBody>
      </p:sp>
      <p:cxnSp>
        <p:nvCxnSpPr>
          <p:cNvPr id="15" name="Connettore diritto 14">
            <a:extLst>
              <a:ext uri="{FF2B5EF4-FFF2-40B4-BE49-F238E27FC236}">
                <a16:creationId xmlns:a16="http://schemas.microsoft.com/office/drawing/2014/main" id="{FF82C7F6-C63F-4FCE-BAC5-C4709A5153C0}"/>
              </a:ext>
            </a:extLst>
          </p:cNvPr>
          <p:cNvCxnSpPr>
            <a:cxnSpLocks/>
          </p:cNvCxnSpPr>
          <p:nvPr/>
        </p:nvCxnSpPr>
        <p:spPr>
          <a:xfrm>
            <a:off x="639901" y="5244860"/>
            <a:ext cx="0" cy="5097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631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par>
                                <p:cTn id="12" presetID="22" presetClass="entr" presetSubtype="1" fill="hold"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par>
                                <p:cTn id="15" presetID="31"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par>
                                <p:cTn id="21" presetID="22" presetClass="entr" presetSubtype="4" fill="hold" nodeType="withEffect">
                                  <p:stCondLst>
                                    <p:cond delay="175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wipe(up)">
                                      <p:cBhvr>
                                        <p:cTn id="28" dur="500"/>
                                        <p:tgtEl>
                                          <p:spTgt spid="2">
                                            <p:txEl>
                                              <p:pRg st="1" end="1"/>
                                            </p:txEl>
                                          </p:spTgt>
                                        </p:tgtEl>
                                      </p:cBhvr>
                                    </p:animEffect>
                                  </p:childTnLst>
                                </p:cTn>
                              </p:par>
                              <p:par>
                                <p:cTn id="29" presetID="22" presetClass="entr" presetSubtype="1" fill="hold" nodeType="with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wipe(up)">
                                      <p:cBhvr>
                                        <p:cTn id="36" dur="500"/>
                                        <p:tgtEl>
                                          <p:spTgt spid="2">
                                            <p:txEl>
                                              <p:pRg st="2" end="2"/>
                                            </p:txEl>
                                          </p:spTgt>
                                        </p:tgtEl>
                                      </p:cBhvr>
                                    </p:animEffect>
                                  </p:childTnLst>
                                </p:cTn>
                              </p:par>
                              <p:par>
                                <p:cTn id="37" presetID="22" presetClass="entr" presetSubtype="1" fill="hold" nodeType="withEffect">
                                  <p:stCondLst>
                                    <p:cond delay="50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wipe(up)">
                                      <p:cBhvr>
                                        <p:cTn id="44" dur="500"/>
                                        <p:tgtEl>
                                          <p:spTgt spid="2">
                                            <p:txEl>
                                              <p:pRg st="3" end="3"/>
                                            </p:txEl>
                                          </p:spTgt>
                                        </p:tgtEl>
                                      </p:cBhvr>
                                    </p:animEffect>
                                  </p:childTnLst>
                                </p:cTn>
                              </p:par>
                              <p:par>
                                <p:cTn id="45" presetID="22" presetClass="entr" presetSubtype="1" fill="hold" nodeType="withEffect">
                                  <p:stCondLst>
                                    <p:cond delay="50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DAAE1"/>
        </a:solidFill>
        <a:effectLst/>
      </p:bgPr>
    </p:bg>
    <p:spTree>
      <p:nvGrpSpPr>
        <p:cNvPr id="1" name=""/>
        <p:cNvGrpSpPr/>
        <p:nvPr/>
      </p:nvGrpSpPr>
      <p:grpSpPr>
        <a:xfrm>
          <a:off x="0" y="0"/>
          <a:ext cx="0" cy="0"/>
          <a:chOff x="0" y="0"/>
          <a:chExt cx="0" cy="0"/>
        </a:xfrm>
      </p:grpSpPr>
      <p:pic>
        <p:nvPicPr>
          <p:cNvPr id="14" name="Elemento grafico 13">
            <a:extLst>
              <a:ext uri="{FF2B5EF4-FFF2-40B4-BE49-F238E27FC236}">
                <a16:creationId xmlns:a16="http://schemas.microsoft.com/office/drawing/2014/main" id="{A38C321A-230B-425D-88AB-9281CB865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265" y="1014645"/>
            <a:ext cx="5246756" cy="5246756"/>
          </a:xfrm>
          <a:prstGeom prst="rect">
            <a:avLst/>
          </a:prstGeom>
        </p:spPr>
      </p:pic>
      <p:sp>
        <p:nvSpPr>
          <p:cNvPr id="8" name="Rettangolo con angoli arrotondati 7">
            <a:extLst>
              <a:ext uri="{FF2B5EF4-FFF2-40B4-BE49-F238E27FC236}">
                <a16:creationId xmlns:a16="http://schemas.microsoft.com/office/drawing/2014/main" id="{E8B9177E-D15C-47BB-AAC1-942C07B4A18F}"/>
              </a:ext>
            </a:extLst>
          </p:cNvPr>
          <p:cNvSpPr/>
          <p:nvPr/>
        </p:nvSpPr>
        <p:spPr>
          <a:xfrm>
            <a:off x="1213345" y="958659"/>
            <a:ext cx="3870960" cy="5161280"/>
          </a:xfrm>
          <a:prstGeom prst="roundRect">
            <a:avLst/>
          </a:prstGeom>
          <a:gradFill flip="none" rotWithShape="1">
            <a:gsLst>
              <a:gs pos="0">
                <a:schemeClr val="accent1">
                  <a:shade val="30000"/>
                  <a:satMod val="115000"/>
                </a:schemeClr>
              </a:gs>
              <a:gs pos="61000">
                <a:srgbClr val="3566BF"/>
              </a:gs>
              <a:gs pos="0">
                <a:schemeClr val="accent1">
                  <a:shade val="67500"/>
                  <a:satMod val="115000"/>
                  <a:alpha val="42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con angoli arrotondati 8">
            <a:extLst>
              <a:ext uri="{FF2B5EF4-FFF2-40B4-BE49-F238E27FC236}">
                <a16:creationId xmlns:a16="http://schemas.microsoft.com/office/drawing/2014/main" id="{79EFE0AD-09FA-48F1-8370-098C8C93FD0F}"/>
              </a:ext>
            </a:extLst>
          </p:cNvPr>
          <p:cNvSpPr/>
          <p:nvPr/>
        </p:nvSpPr>
        <p:spPr>
          <a:xfrm>
            <a:off x="1477505" y="1207579"/>
            <a:ext cx="3352800" cy="1442720"/>
          </a:xfrm>
          <a:prstGeom prst="roundRect">
            <a:avLst/>
          </a:prstGeom>
          <a:gradFill flip="none" rotWithShape="1">
            <a:gsLst>
              <a:gs pos="0">
                <a:schemeClr val="accent1">
                  <a:shade val="30000"/>
                  <a:satMod val="115000"/>
                </a:schemeClr>
              </a:gs>
              <a:gs pos="61000">
                <a:srgbClr val="3566BF"/>
              </a:gs>
              <a:gs pos="0">
                <a:schemeClr val="accent1">
                  <a:shade val="67500"/>
                  <a:satMod val="115000"/>
                  <a:alpha val="42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4E0C1BF-E1A1-45A1-AC03-DD0748F1F483}"/>
              </a:ext>
            </a:extLst>
          </p:cNvPr>
          <p:cNvSpPr txBox="1"/>
          <p:nvPr/>
        </p:nvSpPr>
        <p:spPr>
          <a:xfrm>
            <a:off x="1680855" y="1197419"/>
            <a:ext cx="2956259" cy="1323439"/>
          </a:xfrm>
          <a:prstGeom prst="rect">
            <a:avLst/>
          </a:prstGeom>
          <a:noFill/>
        </p:spPr>
        <p:txBody>
          <a:bodyPr wrap="none" rtlCol="0">
            <a:spAutoFit/>
          </a:bodyPr>
          <a:lstStyle/>
          <a:p>
            <a:pPr algn="ctr"/>
            <a:r>
              <a:rPr lang="it-IT" sz="4000" dirty="0">
                <a:solidFill>
                  <a:schemeClr val="bg1"/>
                </a:solidFill>
                <a:latin typeface="Bahnschrift SemiBold" panose="020B0502040204020203" pitchFamily="34" charset="0"/>
              </a:rPr>
              <a:t>Grazie per </a:t>
            </a:r>
          </a:p>
          <a:p>
            <a:pPr algn="ctr"/>
            <a:r>
              <a:rPr lang="it-IT" sz="4000" dirty="0">
                <a:solidFill>
                  <a:schemeClr val="bg1"/>
                </a:solidFill>
                <a:latin typeface="Bahnschrift SemiBold" panose="020B0502040204020203" pitchFamily="34" charset="0"/>
              </a:rPr>
              <a:t>l’attenzione!</a:t>
            </a:r>
          </a:p>
        </p:txBody>
      </p:sp>
      <p:pic>
        <p:nvPicPr>
          <p:cNvPr id="11" name="Elemento grafico 10">
            <a:extLst>
              <a:ext uri="{FF2B5EF4-FFF2-40B4-BE49-F238E27FC236}">
                <a16:creationId xmlns:a16="http://schemas.microsoft.com/office/drawing/2014/main" id="{B8631AC8-4526-400F-B8BB-C351F34624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1738" y="2924483"/>
            <a:ext cx="1624967" cy="1624967"/>
          </a:xfrm>
          <a:prstGeom prst="rect">
            <a:avLst/>
          </a:prstGeom>
        </p:spPr>
      </p:pic>
      <p:sp>
        <p:nvSpPr>
          <p:cNvPr id="12" name="CasellaDiTesto 11">
            <a:extLst>
              <a:ext uri="{FF2B5EF4-FFF2-40B4-BE49-F238E27FC236}">
                <a16:creationId xmlns:a16="http://schemas.microsoft.com/office/drawing/2014/main" id="{5369E906-4DEF-4265-954B-71B81181D6A6}"/>
              </a:ext>
            </a:extLst>
          </p:cNvPr>
          <p:cNvSpPr txBox="1"/>
          <p:nvPr/>
        </p:nvSpPr>
        <p:spPr>
          <a:xfrm>
            <a:off x="1183123" y="4684539"/>
            <a:ext cx="3951723" cy="1015663"/>
          </a:xfrm>
          <a:prstGeom prst="rect">
            <a:avLst/>
          </a:prstGeom>
          <a:noFill/>
        </p:spPr>
        <p:txBody>
          <a:bodyPr wrap="none" rtlCol="0">
            <a:spAutoFit/>
          </a:bodyPr>
          <a:lstStyle/>
          <a:p>
            <a:pPr algn="ctr"/>
            <a:r>
              <a:rPr lang="it-IT" sz="2000" dirty="0">
                <a:solidFill>
                  <a:schemeClr val="bg1"/>
                </a:solidFill>
                <a:latin typeface="Bahnschrift" panose="020B0502040204020203" pitchFamily="34" charset="0"/>
              </a:rPr>
              <a:t>Antonio Zizzari - 0522501309</a:t>
            </a:r>
          </a:p>
          <a:p>
            <a:pPr algn="ctr"/>
            <a:r>
              <a:rPr lang="it-IT" sz="2000" dirty="0">
                <a:solidFill>
                  <a:schemeClr val="bg1"/>
                </a:solidFill>
                <a:latin typeface="Bahnschrift" panose="020B0502040204020203" pitchFamily="34" charset="0"/>
              </a:rPr>
              <a:t>Simone Giglio – 0522501292</a:t>
            </a:r>
          </a:p>
          <a:p>
            <a:pPr algn="ctr"/>
            <a:r>
              <a:rPr lang="it-IT" sz="1950" dirty="0">
                <a:solidFill>
                  <a:schemeClr val="bg1"/>
                </a:solidFill>
                <a:latin typeface="Bahnschrift" panose="020B0502040204020203" pitchFamily="34" charset="0"/>
              </a:rPr>
              <a:t>Vincenzo Marrazzo - 0522501325</a:t>
            </a:r>
          </a:p>
        </p:txBody>
      </p:sp>
    </p:spTree>
    <p:extLst>
      <p:ext uri="{BB962C8B-B14F-4D97-AF65-F5344CB8AC3E}">
        <p14:creationId xmlns:p14="http://schemas.microsoft.com/office/powerpoint/2010/main" val="6974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21" presetClass="entr" presetSubtype="1" fill="hold" nodeType="withEffect">
                                  <p:stCondLst>
                                    <p:cond delay="200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920033"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SCOPO DEL PROGETTO</a:t>
            </a:r>
          </a:p>
        </p:txBody>
      </p:sp>
      <p:sp>
        <p:nvSpPr>
          <p:cNvPr id="2" name="CasellaDiTesto 1">
            <a:extLst>
              <a:ext uri="{FF2B5EF4-FFF2-40B4-BE49-F238E27FC236}">
                <a16:creationId xmlns:a16="http://schemas.microsoft.com/office/drawing/2014/main" id="{2BD2D04D-995B-4637-8AC8-53BB7A2C2704}"/>
              </a:ext>
            </a:extLst>
          </p:cNvPr>
          <p:cNvSpPr txBox="1"/>
          <p:nvPr/>
        </p:nvSpPr>
        <p:spPr>
          <a:xfrm>
            <a:off x="580366" y="1776036"/>
            <a:ext cx="6974979" cy="2677656"/>
          </a:xfrm>
          <a:prstGeom prst="rect">
            <a:avLst/>
          </a:prstGeom>
          <a:noFill/>
        </p:spPr>
        <p:txBody>
          <a:bodyPr wrap="square" rtlCol="0">
            <a:spAutoFit/>
          </a:bodyPr>
          <a:lstStyle/>
          <a:p>
            <a:pPr algn="just"/>
            <a:r>
              <a:rPr lang="it-IT" sz="2400" dirty="0">
                <a:latin typeface="Bahnschrift Light" panose="020B0502040204020203" pitchFamily="34" charset="0"/>
                <a:ea typeface="Roboto" panose="02000000000000000000" pitchFamily="2" charset="0"/>
              </a:rPr>
              <a:t>Essendo che le opinioni dei telespettatori su internet sono in qualche modo un indice di gradimento essenziale, valutare se un’opinione è positiva o negativa su un concorrente di “Amici 2021” ci permetterà di «prevedere» quali concorrenti hanno più probabilità di entrare al serale dello show. </a:t>
            </a:r>
          </a:p>
        </p:txBody>
      </p:sp>
      <p:sp>
        <p:nvSpPr>
          <p:cNvPr id="3" name="CasellaDiTesto 2">
            <a:extLst>
              <a:ext uri="{FF2B5EF4-FFF2-40B4-BE49-F238E27FC236}">
                <a16:creationId xmlns:a16="http://schemas.microsoft.com/office/drawing/2014/main" id="{D42C8988-ED3D-4BDF-83B7-0023B768E479}"/>
              </a:ext>
            </a:extLst>
          </p:cNvPr>
          <p:cNvSpPr txBox="1"/>
          <p:nvPr/>
        </p:nvSpPr>
        <p:spPr>
          <a:xfrm>
            <a:off x="580366" y="4363847"/>
            <a:ext cx="6974979" cy="1200329"/>
          </a:xfrm>
          <a:prstGeom prst="rect">
            <a:avLst/>
          </a:prstGeom>
          <a:noFill/>
        </p:spPr>
        <p:txBody>
          <a:bodyPr wrap="square" rtlCol="0">
            <a:spAutoFit/>
          </a:bodyPr>
          <a:lstStyle/>
          <a:p>
            <a:pPr algn="just"/>
            <a:r>
              <a:rPr lang="it-IT" sz="2400" dirty="0">
                <a:latin typeface="Bahnschrift Light" panose="020B0502040204020203" pitchFamily="34" charset="0"/>
                <a:ea typeface="Roboto" panose="02000000000000000000" pitchFamily="2" charset="0"/>
              </a:rPr>
              <a:t>Monitorare quindi il gradimento degli spettatori verso i concorrenti è </a:t>
            </a:r>
            <a:r>
              <a:rPr lang="it-IT" sz="2400" b="1" dirty="0">
                <a:latin typeface="Bahnschrift Light" panose="020B0502040204020203" pitchFamily="34" charset="0"/>
                <a:ea typeface="Roboto" panose="02000000000000000000" pitchFamily="2" charset="0"/>
              </a:rPr>
              <a:t>l’obiettivo del nostro progetto</a:t>
            </a:r>
            <a:r>
              <a:rPr lang="it-IT" sz="2400" dirty="0">
                <a:latin typeface="Bahnschrift Light" panose="020B0502040204020203" pitchFamily="34" charset="0"/>
                <a:ea typeface="Roboto" panose="02000000000000000000" pitchFamily="2" charset="0"/>
              </a:rPr>
              <a:t>.</a:t>
            </a:r>
            <a:endParaRPr lang="it-IT" sz="2400" b="1" dirty="0">
              <a:latin typeface="Bahnschrift Light" panose="020B0502040204020203" pitchFamily="34" charset="0"/>
            </a:endParaRPr>
          </a:p>
        </p:txBody>
      </p:sp>
      <p:cxnSp>
        <p:nvCxnSpPr>
          <p:cNvPr id="5" name="Connettore diritto 4">
            <a:extLst>
              <a:ext uri="{FF2B5EF4-FFF2-40B4-BE49-F238E27FC236}">
                <a16:creationId xmlns:a16="http://schemas.microsoft.com/office/drawing/2014/main" id="{B102A15F-3255-40C1-914F-5DBD0128662F}"/>
              </a:ext>
            </a:extLst>
          </p:cNvPr>
          <p:cNvCxnSpPr>
            <a:cxnSpLocks/>
          </p:cNvCxnSpPr>
          <p:nvPr/>
        </p:nvCxnSpPr>
        <p:spPr>
          <a:xfrm>
            <a:off x="502869" y="1881088"/>
            <a:ext cx="0" cy="24604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8F795836-480D-4BDD-8779-F55EF828CCFF}"/>
              </a:ext>
            </a:extLst>
          </p:cNvPr>
          <p:cNvCxnSpPr>
            <a:cxnSpLocks/>
          </p:cNvCxnSpPr>
          <p:nvPr/>
        </p:nvCxnSpPr>
        <p:spPr>
          <a:xfrm>
            <a:off x="502869" y="4259452"/>
            <a:ext cx="0" cy="12195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4C561C57-677C-4BF9-B587-C816C3444E2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6495" y="1881088"/>
            <a:ext cx="3352636" cy="3429000"/>
          </a:xfrm>
          <a:prstGeom prst="rect">
            <a:avLst/>
          </a:prstGeom>
        </p:spPr>
      </p:pic>
    </p:spTree>
    <p:extLst>
      <p:ext uri="{BB962C8B-B14F-4D97-AF65-F5344CB8AC3E}">
        <p14:creationId xmlns:p14="http://schemas.microsoft.com/office/powerpoint/2010/main" val="2112857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1"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par>
                                <p:cTn id="17" presetID="22" presetClass="entr" presetSubtype="1"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22" presetClass="entr" presetSubtype="1"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7053FE4-6256-4A9A-9842-29EAC8EB2E74}"/>
              </a:ext>
            </a:extLst>
          </p:cNvPr>
          <p:cNvPicPr>
            <a:picLocks noChangeAspect="1"/>
          </p:cNvPicPr>
          <p:nvPr/>
        </p:nvPicPr>
        <p:blipFill>
          <a:blip r:embed="rId2"/>
          <a:stretch>
            <a:fillRect/>
          </a:stretch>
        </p:blipFill>
        <p:spPr>
          <a:xfrm>
            <a:off x="0" y="1248812"/>
            <a:ext cx="12192000" cy="5777864"/>
          </a:xfrm>
          <a:prstGeom prst="rect">
            <a:avLst/>
          </a:prstGeom>
          <a:effectLst>
            <a:outerShdw blurRad="50800" dist="38100" dir="16200000" rotWithShape="0">
              <a:prstClr val="black">
                <a:alpha val="40000"/>
              </a:prstClr>
            </a:outerShdw>
          </a:effectLst>
        </p:spPr>
      </p:pic>
      <p:sp>
        <p:nvSpPr>
          <p:cNvPr id="4" name="Rettangolo 3">
            <a:extLst>
              <a:ext uri="{FF2B5EF4-FFF2-40B4-BE49-F238E27FC236}">
                <a16:creationId xmlns:a16="http://schemas.microsoft.com/office/drawing/2014/main" id="{00C4CE07-84E3-45CF-BB4B-2FE3D088498B}"/>
              </a:ext>
            </a:extLst>
          </p:cNvPr>
          <p:cNvSpPr/>
          <p:nvPr/>
        </p:nvSpPr>
        <p:spPr>
          <a:xfrm>
            <a:off x="-1" y="370415"/>
            <a:ext cx="6096001"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INSTAGRAM </a:t>
            </a:r>
            <a:r>
              <a:rPr lang="it-IT" sz="3600" i="1" dirty="0">
                <a:solidFill>
                  <a:schemeClr val="tx1"/>
                </a:solidFill>
                <a:latin typeface="Roboto" panose="02000000000000000000" pitchFamily="2" charset="0"/>
                <a:ea typeface="Roboto" panose="02000000000000000000" pitchFamily="2" charset="0"/>
              </a:rPr>
              <a:t>vs</a:t>
            </a:r>
            <a:r>
              <a:rPr lang="it-IT" sz="3600" dirty="0">
                <a:solidFill>
                  <a:schemeClr val="tx1"/>
                </a:solidFill>
                <a:latin typeface="Roboto" panose="02000000000000000000" pitchFamily="2" charset="0"/>
                <a:ea typeface="Roboto" panose="02000000000000000000" pitchFamily="2" charset="0"/>
              </a:rPr>
              <a:t> TWITTER</a:t>
            </a:r>
          </a:p>
        </p:txBody>
      </p:sp>
      <p:pic>
        <p:nvPicPr>
          <p:cNvPr id="9" name="Immagine 8">
            <a:extLst>
              <a:ext uri="{FF2B5EF4-FFF2-40B4-BE49-F238E27FC236}">
                <a16:creationId xmlns:a16="http://schemas.microsoft.com/office/drawing/2014/main" id="{01059B05-228A-4426-8428-79D91F5D1730}"/>
              </a:ext>
            </a:extLst>
          </p:cNvPr>
          <p:cNvPicPr>
            <a:picLocks noChangeAspect="1"/>
          </p:cNvPicPr>
          <p:nvPr/>
        </p:nvPicPr>
        <p:blipFill>
          <a:blip r:embed="rId3"/>
          <a:stretch>
            <a:fillRect/>
          </a:stretch>
        </p:blipFill>
        <p:spPr>
          <a:xfrm>
            <a:off x="235259" y="1617474"/>
            <a:ext cx="11721482" cy="4756454"/>
          </a:xfrm>
          <a:prstGeom prst="round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8391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A8DE0"/>
            </a:gs>
            <a:gs pos="89000">
              <a:schemeClr val="bg1"/>
            </a:gs>
            <a:gs pos="44000">
              <a:srgbClr val="2A8DE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4CE07-84E3-45CF-BB4B-2FE3D088498B}"/>
              </a:ext>
            </a:extLst>
          </p:cNvPr>
          <p:cNvSpPr/>
          <p:nvPr/>
        </p:nvSpPr>
        <p:spPr>
          <a:xfrm>
            <a:off x="1" y="370415"/>
            <a:ext cx="5420412" cy="792341"/>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MODALITA’ DI ANALISI</a:t>
            </a:r>
          </a:p>
        </p:txBody>
      </p:sp>
      <p:sp>
        <p:nvSpPr>
          <p:cNvPr id="3" name="CasellaDiTesto 2">
            <a:extLst>
              <a:ext uri="{FF2B5EF4-FFF2-40B4-BE49-F238E27FC236}">
                <a16:creationId xmlns:a16="http://schemas.microsoft.com/office/drawing/2014/main" id="{8E42C592-22F0-4AF8-9B61-E89876E06C9E}"/>
              </a:ext>
            </a:extLst>
          </p:cNvPr>
          <p:cNvSpPr txBox="1"/>
          <p:nvPr/>
        </p:nvSpPr>
        <p:spPr>
          <a:xfrm>
            <a:off x="552085" y="1521515"/>
            <a:ext cx="6974979" cy="1569660"/>
          </a:xfrm>
          <a:prstGeom prst="rect">
            <a:avLst/>
          </a:prstGeom>
          <a:noFill/>
        </p:spPr>
        <p:txBody>
          <a:bodyPr wrap="square" rtlCol="0">
            <a:spAutoFit/>
          </a:bodyPr>
          <a:lstStyle/>
          <a:p>
            <a:pPr algn="just"/>
            <a:r>
              <a:rPr lang="it-IT" sz="2400" dirty="0">
                <a:latin typeface="Bahnschrift Light" panose="020B0502040204020203" pitchFamily="34" charset="0"/>
                <a:ea typeface="Roboto" panose="02000000000000000000" pitchFamily="2" charset="0"/>
              </a:rPr>
              <a:t>Il social media preso in considerazione è stato </a:t>
            </a:r>
            <a:r>
              <a:rPr lang="it-IT" sz="2400" b="1" dirty="0">
                <a:latin typeface="Bahnschrift Light" panose="020B0502040204020203" pitchFamily="34" charset="0"/>
                <a:ea typeface="Roboto" panose="02000000000000000000" pitchFamily="2" charset="0"/>
              </a:rPr>
              <a:t>Twitter</a:t>
            </a:r>
            <a:r>
              <a:rPr lang="it-IT" sz="2400" dirty="0">
                <a:latin typeface="Bahnschrift Light" panose="020B0502040204020203" pitchFamily="34" charset="0"/>
                <a:ea typeface="Roboto" panose="02000000000000000000" pitchFamily="2" charset="0"/>
              </a:rPr>
              <a:t>, perché questo social mette a disposizione delle API gratuite e semplici da usare.</a:t>
            </a:r>
          </a:p>
        </p:txBody>
      </p:sp>
      <p:sp>
        <p:nvSpPr>
          <p:cNvPr id="5" name="CasellaDiTesto 4">
            <a:extLst>
              <a:ext uri="{FF2B5EF4-FFF2-40B4-BE49-F238E27FC236}">
                <a16:creationId xmlns:a16="http://schemas.microsoft.com/office/drawing/2014/main" id="{9981763B-D526-4068-8F12-DA7666D25550}"/>
              </a:ext>
            </a:extLst>
          </p:cNvPr>
          <p:cNvSpPr txBox="1"/>
          <p:nvPr/>
        </p:nvSpPr>
        <p:spPr>
          <a:xfrm>
            <a:off x="552085" y="2978873"/>
            <a:ext cx="6974979" cy="1569660"/>
          </a:xfrm>
          <a:prstGeom prst="rect">
            <a:avLst/>
          </a:prstGeom>
          <a:noFill/>
        </p:spPr>
        <p:txBody>
          <a:bodyPr wrap="square" rtlCol="0">
            <a:spAutoFit/>
          </a:bodyPr>
          <a:lstStyle/>
          <a:p>
            <a:pPr algn="just"/>
            <a:r>
              <a:rPr lang="it-IT" sz="2400" dirty="0">
                <a:latin typeface="Bahnschrift Light" panose="020B0502040204020203" pitchFamily="34" charset="0"/>
                <a:ea typeface="Roboto" panose="02000000000000000000" pitchFamily="2" charset="0"/>
              </a:rPr>
              <a:t>E’ stato scelto Python come linguaggio di programmazione, poiché sono presenti molte librerie e molti modelli di machine learning che abbiamo usato come Tweepy, Vader, e Spacy.</a:t>
            </a:r>
            <a:endParaRPr lang="it-IT" sz="2400" b="1" dirty="0">
              <a:latin typeface="Bahnschrift Light" panose="020B0502040204020203" pitchFamily="34" charset="0"/>
            </a:endParaRPr>
          </a:p>
        </p:txBody>
      </p:sp>
      <p:cxnSp>
        <p:nvCxnSpPr>
          <p:cNvPr id="6" name="Connettore diritto 5">
            <a:extLst>
              <a:ext uri="{FF2B5EF4-FFF2-40B4-BE49-F238E27FC236}">
                <a16:creationId xmlns:a16="http://schemas.microsoft.com/office/drawing/2014/main" id="{8F99FFED-80CE-47E2-8C2B-E7191FC79DC3}"/>
              </a:ext>
            </a:extLst>
          </p:cNvPr>
          <p:cNvCxnSpPr>
            <a:cxnSpLocks/>
          </p:cNvCxnSpPr>
          <p:nvPr/>
        </p:nvCxnSpPr>
        <p:spPr>
          <a:xfrm>
            <a:off x="474588" y="1598286"/>
            <a:ext cx="0" cy="13617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C127BA28-4528-47E0-A1E4-FDA078DB1179}"/>
              </a:ext>
            </a:extLst>
          </p:cNvPr>
          <p:cNvCxnSpPr>
            <a:cxnSpLocks/>
          </p:cNvCxnSpPr>
          <p:nvPr/>
        </p:nvCxnSpPr>
        <p:spPr>
          <a:xfrm>
            <a:off x="474588" y="2958262"/>
            <a:ext cx="0" cy="14629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B0DCE996-4BA7-4DF7-8DA4-FF50C8EFE6CD}"/>
              </a:ext>
            </a:extLst>
          </p:cNvPr>
          <p:cNvSpPr txBox="1"/>
          <p:nvPr/>
        </p:nvSpPr>
        <p:spPr>
          <a:xfrm>
            <a:off x="552183" y="4471838"/>
            <a:ext cx="6974979" cy="1569660"/>
          </a:xfrm>
          <a:prstGeom prst="rect">
            <a:avLst/>
          </a:prstGeom>
          <a:noFill/>
        </p:spPr>
        <p:txBody>
          <a:bodyPr wrap="square" rtlCol="0">
            <a:spAutoFit/>
          </a:bodyPr>
          <a:lstStyle/>
          <a:p>
            <a:pPr algn="just"/>
            <a:r>
              <a:rPr lang="it-IT" sz="2400" dirty="0">
                <a:latin typeface="Bahnschrift Light" panose="020B0502040204020203" pitchFamily="34" charset="0"/>
                <a:ea typeface="Roboto" panose="02000000000000000000" pitchFamily="2" charset="0"/>
              </a:rPr>
              <a:t>Sono stati usati dei file «.csv» per la gestione dei dati raccolti, che poi sono stati importati sull’ambiente di sviluppo </a:t>
            </a:r>
            <a:r>
              <a:rPr lang="it-IT" sz="2400" dirty="0" err="1">
                <a:latin typeface="Bahnschrift Light" panose="020B0502040204020203" pitchFamily="34" charset="0"/>
                <a:ea typeface="Roboto" panose="02000000000000000000" pitchFamily="2" charset="0"/>
              </a:rPr>
              <a:t>RStudio</a:t>
            </a:r>
            <a:r>
              <a:rPr lang="it-IT" sz="2400" dirty="0">
                <a:latin typeface="Bahnschrift Light" panose="020B0502040204020203" pitchFamily="34" charset="0"/>
                <a:ea typeface="Roboto" panose="02000000000000000000" pitchFamily="2" charset="0"/>
              </a:rPr>
              <a:t>, in modo tale da effettuare analisi statistiche su questi dati.</a:t>
            </a:r>
            <a:endParaRPr lang="it-IT" sz="2400" b="1" dirty="0">
              <a:latin typeface="Bahnschrift Light" panose="020B0502040204020203" pitchFamily="34" charset="0"/>
            </a:endParaRPr>
          </a:p>
        </p:txBody>
      </p:sp>
      <p:cxnSp>
        <p:nvCxnSpPr>
          <p:cNvPr id="16" name="Connettore diritto 15">
            <a:extLst>
              <a:ext uri="{FF2B5EF4-FFF2-40B4-BE49-F238E27FC236}">
                <a16:creationId xmlns:a16="http://schemas.microsoft.com/office/drawing/2014/main" id="{8ADE2BF0-9E2C-45E5-B5EB-DF0E78E8D098}"/>
              </a:ext>
            </a:extLst>
          </p:cNvPr>
          <p:cNvCxnSpPr>
            <a:cxnSpLocks/>
          </p:cNvCxnSpPr>
          <p:nvPr/>
        </p:nvCxnSpPr>
        <p:spPr>
          <a:xfrm flipH="1">
            <a:off x="474588" y="4407706"/>
            <a:ext cx="98" cy="14651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Elemento grafico 19">
            <a:extLst>
              <a:ext uri="{FF2B5EF4-FFF2-40B4-BE49-F238E27FC236}">
                <a16:creationId xmlns:a16="http://schemas.microsoft.com/office/drawing/2014/main" id="{493B91B8-17F3-4297-932F-2898FED58F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9561" y="3033266"/>
            <a:ext cx="1374440" cy="1374440"/>
          </a:xfrm>
          <a:prstGeom prst="rect">
            <a:avLst/>
          </a:prstGeom>
        </p:spPr>
      </p:pic>
      <p:pic>
        <p:nvPicPr>
          <p:cNvPr id="2052" name="Picture 4" descr="Rstudio Logo Usage Guidelines - Icon R Studio Logo Png,R Logo Design - free  transparent png images - pngaaa.com">
            <a:extLst>
              <a:ext uri="{FF2B5EF4-FFF2-40B4-BE49-F238E27FC236}">
                <a16:creationId xmlns:a16="http://schemas.microsoft.com/office/drawing/2014/main" id="{01EFE480-E1C1-4CDA-AB05-9176A443DF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577" b="89577" l="6000" r="93000">
                        <a14:foregroundMark x1="6000" y1="51268" x2="6000" y2="51268"/>
                        <a14:foregroundMark x1="20778" y1="88732" x2="20778" y2="88732"/>
                        <a14:foregroundMark x1="21111" y1="89296" x2="21111" y2="89296"/>
                        <a14:foregroundMark x1="40333" y1="66197" x2="40333" y2="66197"/>
                        <a14:foregroundMark x1="51667" y1="50423" x2="51667" y2="50423"/>
                        <a14:foregroundMark x1="58111" y1="54085" x2="58111" y2="54085"/>
                        <a14:foregroundMark x1="68778" y1="57746" x2="68778" y2="57746"/>
                        <a14:foregroundMark x1="81333" y1="53521" x2="81333" y2="53521"/>
                        <a14:foregroundMark x1="81000" y1="37183" x2="81000" y2="37183"/>
                        <a14:foregroundMark x1="86111" y1="52394" x2="86111" y2="52394"/>
                        <a14:foregroundMark x1="93000" y1="54366" x2="93000" y2="54366"/>
                      </a14:backgroundRemoval>
                    </a14:imgEffect>
                  </a14:imgLayer>
                </a14:imgProps>
              </a:ext>
              <a:ext uri="{28A0092B-C50C-407E-A947-70E740481C1C}">
                <a14:useLocalDpi xmlns:a14="http://schemas.microsoft.com/office/drawing/2010/main" val="0"/>
              </a:ext>
            </a:extLst>
          </a:blip>
          <a:srcRect/>
          <a:stretch>
            <a:fillRect/>
          </a:stretch>
        </p:blipFill>
        <p:spPr bwMode="auto">
          <a:xfrm>
            <a:off x="8457782" y="4576641"/>
            <a:ext cx="2857997" cy="112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Elemento grafico 11">
            <a:extLst>
              <a:ext uri="{FF2B5EF4-FFF2-40B4-BE49-F238E27FC236}">
                <a16:creationId xmlns:a16="http://schemas.microsoft.com/office/drawing/2014/main" id="{65852F19-39E3-4F06-B457-E730DDE749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9560" y="1583821"/>
            <a:ext cx="1374441" cy="1374441"/>
          </a:xfrm>
          <a:prstGeom prst="rect">
            <a:avLst/>
          </a:prstGeom>
        </p:spPr>
      </p:pic>
    </p:spTree>
    <p:extLst>
      <p:ext uri="{BB962C8B-B14F-4D97-AF65-F5344CB8AC3E}">
        <p14:creationId xmlns:p14="http://schemas.microsoft.com/office/powerpoint/2010/main" val="2387649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22" presetClass="entr" presetSubtype="1"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par>
                                <p:cTn id="36" presetID="22" presetClass="entr" presetSubtype="1"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par>
                                <p:cTn id="39" presetID="22" presetClass="entr" presetSubtype="1" fill="hold" nodeType="withEffect">
                                  <p:stCondLst>
                                    <p:cond delay="1000"/>
                                  </p:stCondLst>
                                  <p:childTnLst>
                                    <p:set>
                                      <p:cBhvr>
                                        <p:cTn id="40" dur="1" fill="hold">
                                          <p:stCondLst>
                                            <p:cond delay="0"/>
                                          </p:stCondLst>
                                        </p:cTn>
                                        <p:tgtEl>
                                          <p:spTgt spid="2052"/>
                                        </p:tgtEl>
                                        <p:attrNameLst>
                                          <p:attrName>style.visibility</p:attrName>
                                        </p:attrNameLst>
                                      </p:cBhvr>
                                      <p:to>
                                        <p:strVal val="visible"/>
                                      </p:to>
                                    </p:set>
                                    <p:animEffect transition="in" filter="wipe(up)">
                                      <p:cBhvr>
                                        <p:cTn id="4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0C03B8C-72CB-4D35-80D5-B967EDB726BF}"/>
              </a:ext>
            </a:extLst>
          </p:cNvPr>
          <p:cNvSpPr/>
          <p:nvPr/>
        </p:nvSpPr>
        <p:spPr>
          <a:xfrm rot="20132373">
            <a:off x="-1276246" y="-889978"/>
            <a:ext cx="7316471" cy="4600145"/>
          </a:xfrm>
          <a:custGeom>
            <a:avLst/>
            <a:gdLst>
              <a:gd name="f0" fmla="val 10800000"/>
              <a:gd name="f1" fmla="val 5400000"/>
              <a:gd name="f2" fmla="val 180"/>
              <a:gd name="f3" fmla="val w"/>
              <a:gd name="f4" fmla="val h"/>
              <a:gd name="f5" fmla="val 0"/>
              <a:gd name="f6" fmla="val 7316473"/>
              <a:gd name="f7" fmla="val 4600148"/>
              <a:gd name="f8" fmla="val 2046563"/>
              <a:gd name="f9" fmla="val 2408555"/>
              <a:gd name="f10" fmla="val 7313074"/>
              <a:gd name="f11" fmla="val 4587490"/>
              <a:gd name="f12" fmla="+- 0 0 -90"/>
              <a:gd name="f13" fmla="*/ f3 1 7316473"/>
              <a:gd name="f14" fmla="*/ f4 1 4600148"/>
              <a:gd name="f15" fmla="+- f7 0 f5"/>
              <a:gd name="f16" fmla="+- f6 0 f5"/>
              <a:gd name="f17" fmla="*/ f12 f0 1"/>
              <a:gd name="f18" fmla="*/ f16 1 7316473"/>
              <a:gd name="f19" fmla="*/ f15 1 4600148"/>
              <a:gd name="f20" fmla="*/ 0 f15 1"/>
              <a:gd name="f21" fmla="*/ 4587490 f15 1"/>
              <a:gd name="f22" fmla="*/ 4600148 f15 1"/>
              <a:gd name="f23" fmla="*/ 2046563 f16 1"/>
              <a:gd name="f24" fmla="*/ 7316473 f16 1"/>
              <a:gd name="f25" fmla="*/ 2408555 f15 1"/>
              <a:gd name="f26" fmla="*/ 7313074 f16 1"/>
              <a:gd name="f27" fmla="*/ 0 f16 1"/>
              <a:gd name="f28" fmla="*/ f17 1 f2"/>
              <a:gd name="f29" fmla="*/ f20 1 4600148"/>
              <a:gd name="f30" fmla="*/ f21 1 4600148"/>
              <a:gd name="f31" fmla="*/ f22 1 4600148"/>
              <a:gd name="f32" fmla="*/ f23 1 7316473"/>
              <a:gd name="f33" fmla="*/ f24 1 7316473"/>
              <a:gd name="f34" fmla="*/ f25 1 4600148"/>
              <a:gd name="f35" fmla="*/ f26 1 7316473"/>
              <a:gd name="f36" fmla="*/ f27 1 7316473"/>
              <a:gd name="f37" fmla="*/ f5 1 f18"/>
              <a:gd name="f38" fmla="*/ f6 1 f18"/>
              <a:gd name="f39" fmla="*/ f5 1 f19"/>
              <a:gd name="f40" fmla="*/ f7 1 f19"/>
              <a:gd name="f41" fmla="+- f28 0 f1"/>
              <a:gd name="f42" fmla="*/ f32 1 f18"/>
              <a:gd name="f43" fmla="*/ f29 1 f19"/>
              <a:gd name="f44" fmla="*/ f33 1 f18"/>
              <a:gd name="f45" fmla="*/ f34 1 f19"/>
              <a:gd name="f46" fmla="*/ f35 1 f18"/>
              <a:gd name="f47" fmla="*/ f30 1 f19"/>
              <a:gd name="f48" fmla="*/ f36 1 f18"/>
              <a:gd name="f49" fmla="*/ f31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55"/>
              </a:cxn>
            </a:cxnLst>
            <a:rect l="f50" t="f53" r="f51" b="f52"/>
            <a:pathLst>
              <a:path w="7316473" h="4600148">
                <a:moveTo>
                  <a:pt x="f8" y="f5"/>
                </a:moveTo>
                <a:lnTo>
                  <a:pt x="f6" y="f9"/>
                </a:lnTo>
                <a:lnTo>
                  <a:pt x="f10" y="f11"/>
                </a:lnTo>
                <a:lnTo>
                  <a:pt x="f5" y="f7"/>
                </a:lnTo>
                <a:lnTo>
                  <a:pt x="f8" y="f5"/>
                </a:lnTo>
                <a:close/>
              </a:path>
            </a:pathLst>
          </a:cu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9">
            <a:extLst>
              <a:ext uri="{FF2B5EF4-FFF2-40B4-BE49-F238E27FC236}">
                <a16:creationId xmlns:a16="http://schemas.microsoft.com/office/drawing/2014/main" id="{5E6D0DAB-B0E4-478C-9918-61421079D402}"/>
              </a:ext>
            </a:extLst>
          </p:cNvPr>
          <p:cNvSpPr/>
          <p:nvPr/>
        </p:nvSpPr>
        <p:spPr>
          <a:xfrm rot="20132373">
            <a:off x="-74788" y="3978790"/>
            <a:ext cx="5601001" cy="4222781"/>
          </a:xfrm>
          <a:custGeom>
            <a:avLst/>
            <a:gdLst>
              <a:gd name="f0" fmla="val 10800000"/>
              <a:gd name="f1" fmla="val 5400000"/>
              <a:gd name="f2" fmla="val 180"/>
              <a:gd name="f3" fmla="val w"/>
              <a:gd name="f4" fmla="val h"/>
              <a:gd name="f5" fmla="val 0"/>
              <a:gd name="f6" fmla="val 5600999"/>
              <a:gd name="f7" fmla="val 4222781"/>
              <a:gd name="f8" fmla="val 763962"/>
              <a:gd name="f9" fmla="val 1609"/>
              <a:gd name="f10" fmla="val 5596487"/>
              <a:gd name="f11" fmla="val 1408666"/>
              <a:gd name="f12" fmla="val 5591976"/>
              <a:gd name="f13" fmla="val 2815724"/>
              <a:gd name="f14" fmla="val 5587464"/>
              <a:gd name="f15" fmla="val 1688554"/>
              <a:gd name="f16" fmla="+- 0 0 -90"/>
              <a:gd name="f17" fmla="*/ f3 1 5600999"/>
              <a:gd name="f18" fmla="*/ f4 1 4222781"/>
              <a:gd name="f19" fmla="+- f7 0 f5"/>
              <a:gd name="f20" fmla="+- f6 0 f5"/>
              <a:gd name="f21" fmla="*/ f16 f0 1"/>
              <a:gd name="f22" fmla="*/ f20 1 5600999"/>
              <a:gd name="f23" fmla="*/ f19 1 4222781"/>
              <a:gd name="f24" fmla="*/ 0 f19 1"/>
              <a:gd name="f25" fmla="*/ 1609 f19 1"/>
              <a:gd name="f26" fmla="*/ 4222781 f19 1"/>
              <a:gd name="f27" fmla="*/ 763962 f20 1"/>
              <a:gd name="f28" fmla="*/ 5600999 f20 1"/>
              <a:gd name="f29" fmla="*/ 5587464 f20 1"/>
              <a:gd name="f30" fmla="*/ 0 f20 1"/>
              <a:gd name="f31" fmla="*/ 1688554 f19 1"/>
              <a:gd name="f32" fmla="*/ f21 1 f2"/>
              <a:gd name="f33" fmla="*/ f24 1 4222781"/>
              <a:gd name="f34" fmla="*/ f25 1 4222781"/>
              <a:gd name="f35" fmla="*/ f26 1 4222781"/>
              <a:gd name="f36" fmla="*/ f27 1 5600999"/>
              <a:gd name="f37" fmla="*/ f28 1 5600999"/>
              <a:gd name="f38" fmla="*/ f29 1 5600999"/>
              <a:gd name="f39" fmla="*/ f30 1 5600999"/>
              <a:gd name="f40" fmla="*/ f31 1 4222781"/>
              <a:gd name="f41" fmla="*/ f5 1 f22"/>
              <a:gd name="f42" fmla="*/ f6 1 f22"/>
              <a:gd name="f43" fmla="*/ f5 1 f23"/>
              <a:gd name="f44" fmla="*/ f7 1 f23"/>
              <a:gd name="f45" fmla="+- f32 0 f1"/>
              <a:gd name="f46" fmla="*/ f36 1 f22"/>
              <a:gd name="f47" fmla="*/ f33 1 f23"/>
              <a:gd name="f48" fmla="*/ f37 1 f22"/>
              <a:gd name="f49" fmla="*/ f34 1 f23"/>
              <a:gd name="f50" fmla="*/ f38 1 f22"/>
              <a:gd name="f51" fmla="*/ f35 1 f23"/>
              <a:gd name="f52" fmla="*/ f39 1 f22"/>
              <a:gd name="f53" fmla="*/ f40 1 f23"/>
              <a:gd name="f54" fmla="*/ f41 f17 1"/>
              <a:gd name="f55" fmla="*/ f42 f17 1"/>
              <a:gd name="f56" fmla="*/ f44 f18 1"/>
              <a:gd name="f57" fmla="*/ f43 f18 1"/>
              <a:gd name="f58" fmla="*/ f46 f17 1"/>
              <a:gd name="f59" fmla="*/ f47 f18 1"/>
              <a:gd name="f60" fmla="*/ f48 f17 1"/>
              <a:gd name="f61" fmla="*/ f49 f18 1"/>
              <a:gd name="f62" fmla="*/ f50 f17 1"/>
              <a:gd name="f63" fmla="*/ f51 f18 1"/>
              <a:gd name="f64" fmla="*/ f52 f17 1"/>
              <a:gd name="f65" fmla="*/ f53 f18 1"/>
            </a:gdLst>
            <a:ahLst/>
            <a:cxnLst>
              <a:cxn ang="3cd4">
                <a:pos x="hc" y="t"/>
              </a:cxn>
              <a:cxn ang="0">
                <a:pos x="r" y="vc"/>
              </a:cxn>
              <a:cxn ang="cd4">
                <a:pos x="hc" y="b"/>
              </a:cxn>
              <a:cxn ang="cd2">
                <a:pos x="l" y="vc"/>
              </a:cxn>
              <a:cxn ang="f45">
                <a:pos x="f58" y="f59"/>
              </a:cxn>
              <a:cxn ang="f45">
                <a:pos x="f60" y="f61"/>
              </a:cxn>
              <a:cxn ang="f45">
                <a:pos x="f62" y="f63"/>
              </a:cxn>
              <a:cxn ang="f45">
                <a:pos x="f64" y="f65"/>
              </a:cxn>
              <a:cxn ang="f45">
                <a:pos x="f58" y="f59"/>
              </a:cxn>
            </a:cxnLst>
            <a:rect l="f54" t="f57" r="f55" b="f56"/>
            <a:pathLst>
              <a:path w="5600999" h="4222781">
                <a:moveTo>
                  <a:pt x="f8" y="f5"/>
                </a:moveTo>
                <a:lnTo>
                  <a:pt x="f6" y="f9"/>
                </a:lnTo>
                <a:cubicBezTo>
                  <a:pt x="f10" y="f11"/>
                  <a:pt x="f12" y="f13"/>
                  <a:pt x="f14" y="f7"/>
                </a:cubicBezTo>
                <a:lnTo>
                  <a:pt x="f5" y="f15"/>
                </a:lnTo>
                <a:lnTo>
                  <a:pt x="f8" y="f5"/>
                </a:lnTo>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8">
            <a:extLst>
              <a:ext uri="{FF2B5EF4-FFF2-40B4-BE49-F238E27FC236}">
                <a16:creationId xmlns:a16="http://schemas.microsoft.com/office/drawing/2014/main" id="{11B018A3-F071-42AC-8784-5295088ACE88}"/>
              </a:ext>
            </a:extLst>
          </p:cNvPr>
          <p:cNvSpPr/>
          <p:nvPr/>
        </p:nvSpPr>
        <p:spPr>
          <a:xfrm rot="20132373">
            <a:off x="5955435" y="3551956"/>
            <a:ext cx="7449296" cy="4237558"/>
          </a:xfrm>
          <a:custGeom>
            <a:avLst/>
            <a:gdLst>
              <a:gd name="f0" fmla="val 10800000"/>
              <a:gd name="f1" fmla="val 5400000"/>
              <a:gd name="f2" fmla="val 180"/>
              <a:gd name="f3" fmla="val w"/>
              <a:gd name="f4" fmla="val h"/>
              <a:gd name="f5" fmla="val 0"/>
              <a:gd name="f6" fmla="val 7449300"/>
              <a:gd name="f7" fmla="val 4237557"/>
              <a:gd name="f8" fmla="val 11943"/>
              <a:gd name="f9" fmla="val 5510"/>
              <a:gd name="f10" fmla="val 5521348"/>
              <a:gd name="f11" fmla="val 1737644"/>
              <a:gd name="f12" fmla="+- 0 0 -90"/>
              <a:gd name="f13" fmla="*/ f3 1 7449300"/>
              <a:gd name="f14" fmla="*/ f4 1 4237557"/>
              <a:gd name="f15" fmla="+- f7 0 f5"/>
              <a:gd name="f16" fmla="+- f6 0 f5"/>
              <a:gd name="f17" fmla="*/ f12 f0 1"/>
              <a:gd name="f18" fmla="*/ f16 1 7449300"/>
              <a:gd name="f19" fmla="*/ f15 1 4237557"/>
              <a:gd name="f20" fmla="*/ 11943 f16 1"/>
              <a:gd name="f21" fmla="*/ 7449300 f16 1"/>
              <a:gd name="f22" fmla="*/ 5521348 f16 1"/>
              <a:gd name="f23" fmla="*/ 0 f16 1"/>
              <a:gd name="f24" fmla="*/ 0 f15 1"/>
              <a:gd name="f25" fmla="*/ 5510 f15 1"/>
              <a:gd name="f26" fmla="*/ 4237557 f15 1"/>
              <a:gd name="f27" fmla="*/ 1737644 f15 1"/>
              <a:gd name="f28" fmla="*/ f17 1 f2"/>
              <a:gd name="f29" fmla="*/ f20 1 7449300"/>
              <a:gd name="f30" fmla="*/ f21 1 7449300"/>
              <a:gd name="f31" fmla="*/ f22 1 7449300"/>
              <a:gd name="f32" fmla="*/ f23 1 7449300"/>
              <a:gd name="f33" fmla="*/ f24 1 4237557"/>
              <a:gd name="f34" fmla="*/ f25 1 4237557"/>
              <a:gd name="f35" fmla="*/ f26 1 4237557"/>
              <a:gd name="f36" fmla="*/ f27 1 4237557"/>
              <a:gd name="f37" fmla="*/ f5 1 f18"/>
              <a:gd name="f38" fmla="*/ f6 1 f18"/>
              <a:gd name="f39" fmla="*/ f5 1 f19"/>
              <a:gd name="f40" fmla="*/ f7 1 f19"/>
              <a:gd name="f41" fmla="+- f28 0 f1"/>
              <a:gd name="f42" fmla="*/ f29 1 f18"/>
              <a:gd name="f43" fmla="*/ f33 1 f19"/>
              <a:gd name="f44" fmla="*/ f30 1 f18"/>
              <a:gd name="f45" fmla="*/ f34 1 f19"/>
              <a:gd name="f46" fmla="*/ f31 1 f18"/>
              <a:gd name="f47" fmla="*/ f35 1 f19"/>
              <a:gd name="f48" fmla="*/ f32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55"/>
              </a:cxn>
            </a:cxnLst>
            <a:rect l="f50" t="f53" r="f51" b="f52"/>
            <a:pathLst>
              <a:path w="7449300" h="4237557">
                <a:moveTo>
                  <a:pt x="f8" y="f5"/>
                </a:moveTo>
                <a:lnTo>
                  <a:pt x="f6" y="f9"/>
                </a:lnTo>
                <a:lnTo>
                  <a:pt x="f10" y="f7"/>
                </a:lnTo>
                <a:lnTo>
                  <a:pt x="f5" y="f11"/>
                </a:lnTo>
                <a:lnTo>
                  <a:pt x="f8" y="f5"/>
                </a:lnTo>
                <a:close/>
              </a:path>
            </a:pathLst>
          </a:custGeom>
          <a:solidFill>
            <a:srgbClr val="FFC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7">
            <a:extLst>
              <a:ext uri="{FF2B5EF4-FFF2-40B4-BE49-F238E27FC236}">
                <a16:creationId xmlns:a16="http://schemas.microsoft.com/office/drawing/2014/main" id="{F392C3DD-DCFF-4D3A-8722-3625D059EABA}"/>
              </a:ext>
            </a:extLst>
          </p:cNvPr>
          <p:cNvSpPr/>
          <p:nvPr/>
        </p:nvSpPr>
        <p:spPr>
          <a:xfrm rot="20132373">
            <a:off x="6451643" y="-1422954"/>
            <a:ext cx="5866881" cy="4679469"/>
          </a:xfrm>
          <a:custGeom>
            <a:avLst/>
            <a:gdLst>
              <a:gd name="f0" fmla="val 10800000"/>
              <a:gd name="f1" fmla="val 5400000"/>
              <a:gd name="f2" fmla="val 180"/>
              <a:gd name="f3" fmla="val w"/>
              <a:gd name="f4" fmla="val h"/>
              <a:gd name="f5" fmla="val 0"/>
              <a:gd name="f6" fmla="val 5866882"/>
              <a:gd name="f7" fmla="val 4679469"/>
              <a:gd name="f8" fmla="val 12763"/>
              <a:gd name="f9" fmla="val 2670120"/>
              <a:gd name="f10" fmla="val 4956992"/>
              <a:gd name="f11" fmla="val 138"/>
              <a:gd name="f12" fmla="val 4665212"/>
              <a:gd name="f13" fmla="+- 0 0 1647"/>
              <a:gd name="f14" fmla="val 3117182"/>
              <a:gd name="f15" fmla="val 14548"/>
              <a:gd name="f16" fmla="val 1548030"/>
              <a:gd name="f17" fmla="+- 0 0 -90"/>
              <a:gd name="f18" fmla="*/ f3 1 5866882"/>
              <a:gd name="f19" fmla="*/ f4 1 4679469"/>
              <a:gd name="f20" fmla="+- f7 0 f5"/>
              <a:gd name="f21" fmla="+- f6 0 f5"/>
              <a:gd name="f22" fmla="*/ f17 f0 1"/>
              <a:gd name="f23" fmla="*/ f21 1 5866882"/>
              <a:gd name="f24" fmla="*/ f20 1 4679469"/>
              <a:gd name="f25" fmla="*/ 12763 f21 1"/>
              <a:gd name="f26" fmla="*/ 0 f20 1"/>
              <a:gd name="f27" fmla="*/ 5866882 f21 1"/>
              <a:gd name="f28" fmla="*/ 2670120 f20 1"/>
              <a:gd name="f29" fmla="*/ 4956992 f21 1"/>
              <a:gd name="f30" fmla="*/ 4679469 f20 1"/>
              <a:gd name="f31" fmla="*/ 138 f21 1"/>
              <a:gd name="f32" fmla="*/ 4665212 f20 1"/>
              <a:gd name="f33" fmla="*/ f22 1 f2"/>
              <a:gd name="f34" fmla="*/ f25 1 5866882"/>
              <a:gd name="f35" fmla="*/ f26 1 4679469"/>
              <a:gd name="f36" fmla="*/ f27 1 5866882"/>
              <a:gd name="f37" fmla="*/ f28 1 4679469"/>
              <a:gd name="f38" fmla="*/ f29 1 5866882"/>
              <a:gd name="f39" fmla="*/ f30 1 4679469"/>
              <a:gd name="f40" fmla="*/ f31 1 5866882"/>
              <a:gd name="f41" fmla="*/ f32 1 4679469"/>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4"/>
              <a:gd name="f53" fmla="*/ f40 1 f23"/>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9 1"/>
              <a:gd name="f65" fmla="*/ f53 f18 1"/>
              <a:gd name="f66" fmla="*/ f54 f19 1"/>
            </a:gdLst>
            <a:ahLst/>
            <a:cxnLst>
              <a:cxn ang="3cd4">
                <a:pos x="hc" y="t"/>
              </a:cxn>
              <a:cxn ang="0">
                <a:pos x="r" y="vc"/>
              </a:cxn>
              <a:cxn ang="cd4">
                <a:pos x="hc" y="b"/>
              </a:cxn>
              <a:cxn ang="cd2">
                <a:pos x="l" y="vc"/>
              </a:cxn>
              <a:cxn ang="f46">
                <a:pos x="f59" y="f60"/>
              </a:cxn>
              <a:cxn ang="f46">
                <a:pos x="f61" y="f62"/>
              </a:cxn>
              <a:cxn ang="f46">
                <a:pos x="f63" y="f64"/>
              </a:cxn>
              <a:cxn ang="f46">
                <a:pos x="f65" y="f66"/>
              </a:cxn>
              <a:cxn ang="f46">
                <a:pos x="f59" y="f60"/>
              </a:cxn>
            </a:cxnLst>
            <a:rect l="f55" t="f58" r="f56" b="f57"/>
            <a:pathLst>
              <a:path w="5866882" h="4679469">
                <a:moveTo>
                  <a:pt x="f8" y="f5"/>
                </a:moveTo>
                <a:lnTo>
                  <a:pt x="f6" y="f9"/>
                </a:lnTo>
                <a:lnTo>
                  <a:pt x="f10" y="f7"/>
                </a:lnTo>
                <a:lnTo>
                  <a:pt x="f11" y="f12"/>
                </a:lnTo>
                <a:cubicBezTo>
                  <a:pt x="f13" y="f14"/>
                  <a:pt x="f15" y="f16"/>
                  <a:pt x="f8" y="f5"/>
                </a:cubicBez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TextBox 11">
            <a:extLst>
              <a:ext uri="{FF2B5EF4-FFF2-40B4-BE49-F238E27FC236}">
                <a16:creationId xmlns:a16="http://schemas.microsoft.com/office/drawing/2014/main" id="{3C31A687-9632-4498-A384-6C3D299C5C25}"/>
              </a:ext>
            </a:extLst>
          </p:cNvPr>
          <p:cNvSpPr txBox="1"/>
          <p:nvPr/>
        </p:nvSpPr>
        <p:spPr>
          <a:xfrm>
            <a:off x="4528428" y="987323"/>
            <a:ext cx="1767955" cy="132343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ru-RU" sz="8000" b="1" i="0" u="none" strike="noStrike" kern="1200" cap="none" spc="0" baseline="0">
                <a:solidFill>
                  <a:srgbClr val="FFFFFF"/>
                </a:solidFill>
                <a:uFillTx/>
                <a:latin typeface="Open Sans" pitchFamily="34"/>
              </a:rPr>
              <a:t>1</a:t>
            </a:r>
            <a:endParaRPr lang="en-GB" sz="8000" b="1" i="0" u="none" strike="noStrike" kern="1200" cap="none" spc="0" baseline="0">
              <a:solidFill>
                <a:srgbClr val="FFFFFF"/>
              </a:solidFill>
              <a:uFillTx/>
              <a:latin typeface="Noto Sans" pitchFamily="34"/>
              <a:ea typeface="Noto Sans" pitchFamily="34"/>
              <a:cs typeface="Noto Sans" pitchFamily="34"/>
            </a:endParaRPr>
          </a:p>
        </p:txBody>
      </p:sp>
      <p:sp>
        <p:nvSpPr>
          <p:cNvPr id="8" name="TextBox 12">
            <a:extLst>
              <a:ext uri="{FF2B5EF4-FFF2-40B4-BE49-F238E27FC236}">
                <a16:creationId xmlns:a16="http://schemas.microsoft.com/office/drawing/2014/main" id="{0C01C15F-DC78-41F2-80A6-D7DC474AAB6D}"/>
              </a:ext>
            </a:extLst>
          </p:cNvPr>
          <p:cNvSpPr txBox="1"/>
          <p:nvPr/>
        </p:nvSpPr>
        <p:spPr>
          <a:xfrm>
            <a:off x="7218438" y="2432779"/>
            <a:ext cx="1767955" cy="132343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1" i="0" u="none" strike="noStrike" kern="1200" cap="none" spc="0" baseline="0">
                <a:solidFill>
                  <a:srgbClr val="FFFFFF"/>
                </a:solidFill>
                <a:uFillTx/>
                <a:latin typeface="Open Sans" pitchFamily="34"/>
              </a:rPr>
              <a:t>2</a:t>
            </a:r>
            <a:endParaRPr lang="en-GB" sz="8000" b="1" i="0" u="none" strike="noStrike" kern="1200" cap="none" spc="0" baseline="0">
              <a:solidFill>
                <a:srgbClr val="FFFFFF"/>
              </a:solidFill>
              <a:uFillTx/>
              <a:latin typeface="Noto Sans" pitchFamily="34"/>
              <a:ea typeface="Noto Sans" pitchFamily="34"/>
              <a:cs typeface="Noto Sans" pitchFamily="34"/>
            </a:endParaRPr>
          </a:p>
        </p:txBody>
      </p:sp>
      <p:sp>
        <p:nvSpPr>
          <p:cNvPr id="9" name="TextBox 13">
            <a:extLst>
              <a:ext uri="{FF2B5EF4-FFF2-40B4-BE49-F238E27FC236}">
                <a16:creationId xmlns:a16="http://schemas.microsoft.com/office/drawing/2014/main" id="{1714213A-D9A2-4CCF-9549-153D8EE07BB2}"/>
              </a:ext>
            </a:extLst>
          </p:cNvPr>
          <p:cNvSpPr txBox="1"/>
          <p:nvPr/>
        </p:nvSpPr>
        <p:spPr>
          <a:xfrm>
            <a:off x="5851401" y="4997964"/>
            <a:ext cx="1767955" cy="132343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1" i="0" u="none" strike="noStrike" kern="1200" cap="none" spc="0" baseline="0">
                <a:solidFill>
                  <a:srgbClr val="FFFFFF"/>
                </a:solidFill>
                <a:uFillTx/>
                <a:latin typeface="Open Sans" pitchFamily="34"/>
              </a:rPr>
              <a:t>3</a:t>
            </a:r>
            <a:endParaRPr lang="en-GB" sz="8000" b="1" i="0" u="none" strike="noStrike" kern="1200" cap="none" spc="0" baseline="0">
              <a:solidFill>
                <a:srgbClr val="FFFFFF"/>
              </a:solidFill>
              <a:uFillTx/>
              <a:latin typeface="Noto Sans" pitchFamily="34"/>
              <a:ea typeface="Noto Sans" pitchFamily="34"/>
              <a:cs typeface="Noto Sans" pitchFamily="34"/>
            </a:endParaRPr>
          </a:p>
        </p:txBody>
      </p:sp>
      <p:sp>
        <p:nvSpPr>
          <p:cNvPr id="10" name="TextBox 14">
            <a:extLst>
              <a:ext uri="{FF2B5EF4-FFF2-40B4-BE49-F238E27FC236}">
                <a16:creationId xmlns:a16="http://schemas.microsoft.com/office/drawing/2014/main" id="{DDABE10B-A009-474A-B159-057BA743362A}"/>
              </a:ext>
            </a:extLst>
          </p:cNvPr>
          <p:cNvSpPr txBox="1"/>
          <p:nvPr/>
        </p:nvSpPr>
        <p:spPr>
          <a:xfrm>
            <a:off x="3043150" y="3584786"/>
            <a:ext cx="1767955" cy="132343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1" i="0" u="none" strike="noStrike" kern="1200" cap="none" spc="0" baseline="0">
                <a:solidFill>
                  <a:srgbClr val="FFFFFF"/>
                </a:solidFill>
                <a:uFillTx/>
                <a:latin typeface="Open Sans" pitchFamily="34"/>
              </a:rPr>
              <a:t>4</a:t>
            </a:r>
            <a:endParaRPr lang="en-GB" sz="8000" b="1" i="0" u="none" strike="noStrike" kern="1200" cap="none" spc="0" baseline="0">
              <a:solidFill>
                <a:srgbClr val="FFFFFF"/>
              </a:solidFill>
              <a:uFillTx/>
              <a:latin typeface="Noto Sans" pitchFamily="34"/>
              <a:ea typeface="Noto Sans" pitchFamily="34"/>
              <a:cs typeface="Noto Sans" pitchFamily="34"/>
            </a:endParaRPr>
          </a:p>
        </p:txBody>
      </p:sp>
      <p:sp>
        <p:nvSpPr>
          <p:cNvPr id="11" name="TextBox 15">
            <a:extLst>
              <a:ext uri="{FF2B5EF4-FFF2-40B4-BE49-F238E27FC236}">
                <a16:creationId xmlns:a16="http://schemas.microsoft.com/office/drawing/2014/main" id="{B7D54543-7CA5-4BE6-B2C6-DF5F6CCF0D3C}"/>
              </a:ext>
            </a:extLst>
          </p:cNvPr>
          <p:cNvSpPr txBox="1"/>
          <p:nvPr/>
        </p:nvSpPr>
        <p:spPr>
          <a:xfrm>
            <a:off x="1080427" y="1680923"/>
            <a:ext cx="3471665" cy="1354217"/>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dirty="0">
                <a:solidFill>
                  <a:srgbClr val="FFFFFF"/>
                </a:solidFill>
                <a:latin typeface="Roboto" panose="02000000000000000000" pitchFamily="2" charset="0"/>
                <a:ea typeface="Roboto" panose="02000000000000000000" pitchFamily="2" charset="0"/>
                <a:cs typeface="Arial" pitchFamily="34"/>
              </a:rPr>
              <a:t>Twitter Capture</a:t>
            </a:r>
          </a:p>
          <a:p>
            <a:pPr lvl="0" algn="just">
              <a:defRPr sz="1800" b="0" i="0" u="none" strike="noStrike" kern="0" cap="none" spc="0" baseline="0">
                <a:solidFill>
                  <a:srgbClr val="000000"/>
                </a:solidFill>
                <a:uFillTx/>
              </a:defRPr>
            </a:pPr>
            <a:r>
              <a:rPr lang="en-US" sz="1600" dirty="0" err="1">
                <a:solidFill>
                  <a:srgbClr val="FFFFFF"/>
                </a:solidFill>
                <a:latin typeface="Roboto" panose="02000000000000000000" pitchFamily="2" charset="0"/>
                <a:ea typeface="Roboto" panose="02000000000000000000" pitchFamily="2" charset="0"/>
                <a:cs typeface="Arial" pitchFamily="34"/>
              </a:rPr>
              <a:t>Vengono</a:t>
            </a:r>
            <a:r>
              <a:rPr lang="en-US" sz="1600" dirty="0">
                <a:solidFill>
                  <a:srgbClr val="FFFFFF"/>
                </a:solidFill>
                <a:latin typeface="Roboto" panose="02000000000000000000" pitchFamily="2" charset="0"/>
                <a:ea typeface="Roboto" panose="02000000000000000000" pitchFamily="2" charset="0"/>
                <a:cs typeface="Arial" pitchFamily="34"/>
              </a:rPr>
              <a:t> </a:t>
            </a:r>
            <a:r>
              <a:rPr lang="en-US" sz="1600" dirty="0" err="1">
                <a:solidFill>
                  <a:srgbClr val="FFFFFF"/>
                </a:solidFill>
                <a:latin typeface="Roboto" panose="02000000000000000000" pitchFamily="2" charset="0"/>
                <a:ea typeface="Roboto" panose="02000000000000000000" pitchFamily="2" charset="0"/>
                <a:cs typeface="Arial" pitchFamily="34"/>
              </a:rPr>
              <a:t>prelevati</a:t>
            </a:r>
            <a:r>
              <a:rPr lang="en-US" sz="1600" dirty="0">
                <a:solidFill>
                  <a:srgbClr val="FFFFFF"/>
                </a:solidFill>
                <a:latin typeface="Roboto" panose="02000000000000000000" pitchFamily="2" charset="0"/>
                <a:ea typeface="Roboto" panose="02000000000000000000" pitchFamily="2" charset="0"/>
                <a:cs typeface="Arial" pitchFamily="34"/>
              </a:rPr>
              <a:t> con </a:t>
            </a:r>
            <a:r>
              <a:rPr lang="en-US" sz="1600" dirty="0" err="1">
                <a:solidFill>
                  <a:srgbClr val="FFFFFF"/>
                </a:solidFill>
                <a:latin typeface="Roboto" panose="02000000000000000000" pitchFamily="2" charset="0"/>
                <a:ea typeface="Roboto" panose="02000000000000000000" pitchFamily="2" charset="0"/>
                <a:cs typeface="Arial" pitchFamily="34"/>
              </a:rPr>
              <a:t>l’API</a:t>
            </a:r>
            <a:r>
              <a:rPr lang="en-US" sz="1600" dirty="0">
                <a:solidFill>
                  <a:srgbClr val="FFFFFF"/>
                </a:solidFill>
                <a:latin typeface="Roboto" panose="02000000000000000000" pitchFamily="2" charset="0"/>
                <a:ea typeface="Roboto" panose="02000000000000000000" pitchFamily="2" charset="0"/>
                <a:cs typeface="Arial" pitchFamily="34"/>
              </a:rPr>
              <a:t> </a:t>
            </a:r>
            <a:r>
              <a:rPr lang="it-IT" sz="1600" kern="0" dirty="0">
                <a:solidFill>
                  <a:srgbClr val="FFFFFF"/>
                </a:solidFill>
                <a:latin typeface="Roboto" panose="02000000000000000000" pitchFamily="2" charset="0"/>
                <a:ea typeface="Roboto" panose="02000000000000000000" pitchFamily="2" charset="0"/>
                <a:cs typeface="Arial" pitchFamily="34"/>
              </a:rPr>
              <a:t>«</a:t>
            </a:r>
            <a:r>
              <a:rPr lang="en-US" sz="1600" dirty="0" err="1">
                <a:solidFill>
                  <a:srgbClr val="FFFFFF"/>
                </a:solidFill>
                <a:latin typeface="Roboto" panose="02000000000000000000" pitchFamily="2" charset="0"/>
                <a:ea typeface="Roboto" panose="02000000000000000000" pitchFamily="2" charset="0"/>
                <a:cs typeface="Arial" pitchFamily="34"/>
              </a:rPr>
              <a:t>Tweepy</a:t>
            </a:r>
            <a:r>
              <a:rPr lang="it-IT" sz="1600" kern="0" dirty="0">
                <a:solidFill>
                  <a:srgbClr val="FFFFFF"/>
                </a:solidFill>
                <a:latin typeface="Roboto" panose="02000000000000000000" pitchFamily="2" charset="0"/>
                <a:ea typeface="Roboto" panose="02000000000000000000" pitchFamily="2" charset="0"/>
                <a:cs typeface="Arial" pitchFamily="34"/>
              </a:rPr>
              <a:t>»</a:t>
            </a:r>
            <a:r>
              <a:rPr lang="en-US" sz="1600" dirty="0">
                <a:solidFill>
                  <a:srgbClr val="FFFFFF"/>
                </a:solidFill>
                <a:latin typeface="Roboto" panose="02000000000000000000" pitchFamily="2" charset="0"/>
                <a:ea typeface="Roboto" panose="02000000000000000000" pitchFamily="2" charset="0"/>
                <a:cs typeface="Arial" pitchFamily="34"/>
              </a:rPr>
              <a:t> </a:t>
            </a:r>
            <a:r>
              <a:rPr lang="en-US" sz="1600" dirty="0" err="1">
                <a:solidFill>
                  <a:srgbClr val="FFFFFF"/>
                </a:solidFill>
                <a:latin typeface="Roboto" panose="02000000000000000000" pitchFamily="2" charset="0"/>
                <a:ea typeface="Roboto" panose="02000000000000000000" pitchFamily="2" charset="0"/>
                <a:cs typeface="Arial" pitchFamily="34"/>
              </a:rPr>
              <a:t>i</a:t>
            </a:r>
            <a:r>
              <a:rPr lang="en-US" sz="1600" dirty="0">
                <a:solidFill>
                  <a:srgbClr val="FFFFFF"/>
                </a:solidFill>
                <a:latin typeface="Roboto" panose="02000000000000000000" pitchFamily="2" charset="0"/>
                <a:ea typeface="Roboto" panose="02000000000000000000" pitchFamily="2" charset="0"/>
                <a:cs typeface="Arial" pitchFamily="34"/>
              </a:rPr>
              <a:t> tweets </a:t>
            </a:r>
            <a:r>
              <a:rPr lang="en-US" sz="1600" dirty="0" err="1">
                <a:solidFill>
                  <a:srgbClr val="FFFFFF"/>
                </a:solidFill>
                <a:latin typeface="Roboto" panose="02000000000000000000" pitchFamily="2" charset="0"/>
                <a:ea typeface="Roboto" panose="02000000000000000000" pitchFamily="2" charset="0"/>
                <a:cs typeface="Arial" pitchFamily="34"/>
              </a:rPr>
              <a:t>tramite</a:t>
            </a:r>
            <a:r>
              <a:rPr lang="en-US" sz="1600" dirty="0">
                <a:solidFill>
                  <a:srgbClr val="FFFFFF"/>
                </a:solidFill>
                <a:latin typeface="Roboto" panose="02000000000000000000" pitchFamily="2" charset="0"/>
                <a:ea typeface="Roboto" panose="02000000000000000000" pitchFamily="2" charset="0"/>
                <a:cs typeface="Arial" pitchFamily="34"/>
              </a:rPr>
              <a:t> </a:t>
            </a:r>
            <a:r>
              <a:rPr lang="en-US" sz="1600" dirty="0" err="1">
                <a:solidFill>
                  <a:srgbClr val="FFFFFF"/>
                </a:solidFill>
                <a:latin typeface="Roboto" panose="02000000000000000000" pitchFamily="2" charset="0"/>
                <a:ea typeface="Roboto" panose="02000000000000000000" pitchFamily="2" charset="0"/>
                <a:cs typeface="Arial" pitchFamily="34"/>
              </a:rPr>
              <a:t>determinati</a:t>
            </a:r>
            <a:r>
              <a:rPr lang="en-US" sz="1600" dirty="0">
                <a:solidFill>
                  <a:srgbClr val="FFFFFF"/>
                </a:solidFill>
                <a:latin typeface="Roboto" panose="02000000000000000000" pitchFamily="2" charset="0"/>
                <a:ea typeface="Roboto" panose="02000000000000000000" pitchFamily="2" charset="0"/>
                <a:cs typeface="Arial" pitchFamily="34"/>
              </a:rPr>
              <a:t> hashtags.</a:t>
            </a:r>
            <a:endParaRPr lang="en-US" sz="1600" b="0" i="0" u="none" strike="noStrike" kern="1200" cap="none" spc="0" baseline="0" dirty="0">
              <a:solidFill>
                <a:srgbClr val="FFFFFF"/>
              </a:solidFill>
              <a:uFillTx/>
              <a:latin typeface="Roboto" panose="02000000000000000000" pitchFamily="2" charset="0"/>
              <a:ea typeface="Roboto" panose="02000000000000000000" pitchFamily="2" charset="0"/>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FFFFFF"/>
              </a:solidFill>
              <a:uFillTx/>
              <a:latin typeface="Noto Sans" pitchFamily="34"/>
              <a:ea typeface="Noto Sans" pitchFamily="34"/>
              <a:cs typeface="Noto Sans" pitchFamily="34"/>
            </a:endParaRPr>
          </a:p>
        </p:txBody>
      </p:sp>
      <p:sp>
        <p:nvSpPr>
          <p:cNvPr id="12" name="TextBox 16">
            <a:extLst>
              <a:ext uri="{FF2B5EF4-FFF2-40B4-BE49-F238E27FC236}">
                <a16:creationId xmlns:a16="http://schemas.microsoft.com/office/drawing/2014/main" id="{87688CF9-E092-4DF6-9F66-902979C4B57D}"/>
              </a:ext>
            </a:extLst>
          </p:cNvPr>
          <p:cNvSpPr txBox="1"/>
          <p:nvPr/>
        </p:nvSpPr>
        <p:spPr>
          <a:xfrm>
            <a:off x="7659060" y="1169809"/>
            <a:ext cx="373030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i="0" u="none" strike="noStrike" kern="0" cap="none" spc="0" baseline="0" dirty="0">
                <a:solidFill>
                  <a:srgbClr val="FFFFFF"/>
                </a:solidFill>
                <a:uFillTx/>
                <a:latin typeface="Roboto" panose="02000000000000000000" pitchFamily="2" charset="0"/>
                <a:ea typeface="Roboto" panose="02000000000000000000" pitchFamily="2" charset="0"/>
                <a:cs typeface="Arial" pitchFamily="34"/>
              </a:rPr>
              <a:t>Sentiment Analysis</a:t>
            </a:r>
          </a:p>
          <a:p>
            <a:pPr lvl="0" algn="just">
              <a:defRPr sz="1800" b="0" i="0" u="none" strike="noStrike" kern="0" cap="none" spc="0" baseline="0">
                <a:solidFill>
                  <a:srgbClr val="000000"/>
                </a:solidFill>
                <a:uFillTx/>
              </a:defRPr>
            </a:pPr>
            <a:r>
              <a:rPr lang="it-IT" sz="1600" kern="0" dirty="0">
                <a:solidFill>
                  <a:srgbClr val="FFFFFF"/>
                </a:solidFill>
                <a:latin typeface="Roboto" panose="02000000000000000000" pitchFamily="2" charset="0"/>
                <a:ea typeface="Roboto" panose="02000000000000000000" pitchFamily="2" charset="0"/>
                <a:cs typeface="Arial" pitchFamily="34"/>
              </a:rPr>
              <a:t>Si fa uso della libreria «Vader» per ottenere un parametro in output che corrisponde al sentimento del testo passato.</a:t>
            </a:r>
            <a:endParaRPr lang="en-US" sz="1600" i="0" u="none" strike="noStrike" kern="0" cap="none" spc="0" baseline="0" dirty="0">
              <a:solidFill>
                <a:srgbClr val="FFFFFF"/>
              </a:solidFill>
              <a:uFillTx/>
              <a:latin typeface="Roboto" panose="02000000000000000000" pitchFamily="2" charset="0"/>
              <a:ea typeface="Roboto" panose="02000000000000000000" pitchFamily="2" charset="0"/>
              <a:cs typeface="Arial" pitchFamily="34"/>
            </a:endParaRPr>
          </a:p>
        </p:txBody>
      </p:sp>
      <p:sp>
        <p:nvSpPr>
          <p:cNvPr id="13" name="TextBox 17">
            <a:extLst>
              <a:ext uri="{FF2B5EF4-FFF2-40B4-BE49-F238E27FC236}">
                <a16:creationId xmlns:a16="http://schemas.microsoft.com/office/drawing/2014/main" id="{80A19858-C806-468D-8813-0C1FFEB6E6FD}"/>
              </a:ext>
            </a:extLst>
          </p:cNvPr>
          <p:cNvSpPr txBox="1"/>
          <p:nvPr/>
        </p:nvSpPr>
        <p:spPr>
          <a:xfrm>
            <a:off x="7701513" y="4623884"/>
            <a:ext cx="3367140" cy="16004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kern="0" dirty="0" err="1">
                <a:solidFill>
                  <a:srgbClr val="FFFFFF"/>
                </a:solidFill>
                <a:latin typeface="Roboto" panose="02000000000000000000" pitchFamily="2" charset="0"/>
                <a:ea typeface="Roboto" panose="02000000000000000000" pitchFamily="2" charset="0"/>
                <a:cs typeface="Arial" pitchFamily="34"/>
              </a:rPr>
              <a:t>Lemmatizzatore</a:t>
            </a:r>
            <a:endParaRPr lang="en-US" b="1" kern="0" dirty="0">
              <a:solidFill>
                <a:srgbClr val="FFFFFF"/>
              </a:solidFill>
              <a:latin typeface="Roboto" panose="02000000000000000000" pitchFamily="2" charset="0"/>
              <a:ea typeface="Roboto" panose="02000000000000000000" pitchFamily="2" charset="0"/>
              <a:cs typeface="Arial" pitchFamily="34"/>
            </a:endParaRPr>
          </a:p>
          <a:p>
            <a:pPr lvl="0" algn="just">
              <a:defRPr sz="1800" b="0" i="0" u="none" strike="noStrike" kern="0" cap="none" spc="0" baseline="0">
                <a:solidFill>
                  <a:srgbClr val="000000"/>
                </a:solidFill>
                <a:uFillTx/>
              </a:defRPr>
            </a:pPr>
            <a:r>
              <a:rPr lang="it-IT" sz="1600" kern="0" dirty="0">
                <a:solidFill>
                  <a:srgbClr val="FFFFFF"/>
                </a:solidFill>
                <a:latin typeface="Roboto" panose="02000000000000000000" pitchFamily="2" charset="0"/>
                <a:ea typeface="Roboto" panose="02000000000000000000" pitchFamily="2" charset="0"/>
                <a:cs typeface="Arial" pitchFamily="34"/>
              </a:rPr>
              <a:t>Attraverso la libreria «</a:t>
            </a:r>
            <a:r>
              <a:rPr lang="it-IT" sz="1600" kern="0" dirty="0" err="1">
                <a:solidFill>
                  <a:srgbClr val="FFFFFF"/>
                </a:solidFill>
                <a:latin typeface="Roboto" panose="02000000000000000000" pitchFamily="2" charset="0"/>
                <a:ea typeface="Roboto" panose="02000000000000000000" pitchFamily="2" charset="0"/>
                <a:cs typeface="Arial" pitchFamily="34"/>
              </a:rPr>
              <a:t>Spacy</a:t>
            </a:r>
            <a:r>
              <a:rPr lang="it-IT" sz="1600" kern="0" dirty="0">
                <a:solidFill>
                  <a:srgbClr val="FFFFFF"/>
                </a:solidFill>
                <a:latin typeface="Roboto" panose="02000000000000000000" pitchFamily="2" charset="0"/>
                <a:ea typeface="Roboto" panose="02000000000000000000" pitchFamily="2" charset="0"/>
                <a:cs typeface="Arial" pitchFamily="34"/>
              </a:rPr>
              <a:t>», è possibile avere un’analisi grammaticale del testo passato, ottenendo il soggetto che corrisponde al concorrente.</a:t>
            </a:r>
            <a:endParaRPr lang="en-US" sz="1600" i="0" u="none" strike="noStrike" kern="0" cap="none" spc="0" baseline="0" dirty="0">
              <a:solidFill>
                <a:srgbClr val="FFFFFF"/>
              </a:solidFill>
              <a:uFillTx/>
              <a:latin typeface="Roboto" panose="02000000000000000000" pitchFamily="2" charset="0"/>
              <a:ea typeface="Roboto" panose="02000000000000000000" pitchFamily="2" charset="0"/>
              <a:cs typeface="Arial" pitchFamily="34"/>
            </a:endParaRPr>
          </a:p>
        </p:txBody>
      </p:sp>
      <p:sp>
        <p:nvSpPr>
          <p:cNvPr id="14" name="TextBox 18">
            <a:extLst>
              <a:ext uri="{FF2B5EF4-FFF2-40B4-BE49-F238E27FC236}">
                <a16:creationId xmlns:a16="http://schemas.microsoft.com/office/drawing/2014/main" id="{F8ABB4A5-8161-49D1-B76D-F09778F751CC}"/>
              </a:ext>
            </a:extLst>
          </p:cNvPr>
          <p:cNvSpPr txBox="1"/>
          <p:nvPr/>
        </p:nvSpPr>
        <p:spPr>
          <a:xfrm>
            <a:off x="1079054" y="4715820"/>
            <a:ext cx="3743365"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kern="0" dirty="0" err="1">
                <a:solidFill>
                  <a:srgbClr val="FFFFFF"/>
                </a:solidFill>
                <a:latin typeface="Roboto" panose="02000000000000000000" pitchFamily="2" charset="0"/>
                <a:ea typeface="Roboto" panose="02000000000000000000" pitchFamily="2" charset="0"/>
                <a:cs typeface="Arial" pitchFamily="34"/>
              </a:rPr>
              <a:t>Analisi</a:t>
            </a:r>
            <a:r>
              <a:rPr lang="en-US" b="1" kern="0" dirty="0">
                <a:solidFill>
                  <a:srgbClr val="FFFFFF"/>
                </a:solidFill>
                <a:latin typeface="Roboto" panose="02000000000000000000" pitchFamily="2" charset="0"/>
                <a:ea typeface="Roboto" panose="02000000000000000000" pitchFamily="2" charset="0"/>
                <a:cs typeface="Arial" pitchFamily="34"/>
              </a:rPr>
              <a:t> in R </a:t>
            </a:r>
            <a:r>
              <a:rPr lang="en-US" b="1" kern="0" dirty="0" err="1">
                <a:solidFill>
                  <a:srgbClr val="FFFFFF"/>
                </a:solidFill>
                <a:latin typeface="Roboto" panose="02000000000000000000" pitchFamily="2" charset="0"/>
                <a:ea typeface="Roboto" panose="02000000000000000000" pitchFamily="2" charset="0"/>
                <a:cs typeface="Arial" pitchFamily="34"/>
              </a:rPr>
              <a:t>dei</a:t>
            </a:r>
            <a:r>
              <a:rPr lang="en-US" b="1" kern="0" dirty="0">
                <a:solidFill>
                  <a:srgbClr val="FFFFFF"/>
                </a:solidFill>
                <a:latin typeface="Roboto" panose="02000000000000000000" pitchFamily="2" charset="0"/>
                <a:ea typeface="Roboto" panose="02000000000000000000" pitchFamily="2" charset="0"/>
                <a:cs typeface="Arial" pitchFamily="34"/>
              </a:rPr>
              <a:t> </a:t>
            </a:r>
            <a:r>
              <a:rPr lang="en-US" b="1" kern="0" dirty="0" err="1">
                <a:solidFill>
                  <a:srgbClr val="FFFFFF"/>
                </a:solidFill>
                <a:latin typeface="Roboto" panose="02000000000000000000" pitchFamily="2" charset="0"/>
                <a:ea typeface="Roboto" panose="02000000000000000000" pitchFamily="2" charset="0"/>
                <a:cs typeface="Arial" pitchFamily="34"/>
              </a:rPr>
              <a:t>dati</a:t>
            </a:r>
            <a:r>
              <a:rPr lang="en-US" b="1" kern="0" dirty="0">
                <a:solidFill>
                  <a:srgbClr val="FFFFFF"/>
                </a:solidFill>
                <a:latin typeface="Roboto" panose="02000000000000000000" pitchFamily="2" charset="0"/>
                <a:ea typeface="Roboto" panose="02000000000000000000" pitchFamily="2" charset="0"/>
                <a:cs typeface="Arial" pitchFamily="34"/>
              </a:rPr>
              <a:t> </a:t>
            </a:r>
            <a:r>
              <a:rPr lang="en-US" b="1" kern="0" dirty="0" err="1">
                <a:solidFill>
                  <a:srgbClr val="FFFFFF"/>
                </a:solidFill>
                <a:latin typeface="Roboto" panose="02000000000000000000" pitchFamily="2" charset="0"/>
                <a:ea typeface="Roboto" panose="02000000000000000000" pitchFamily="2" charset="0"/>
                <a:cs typeface="Arial" pitchFamily="34"/>
              </a:rPr>
              <a:t>raccolti</a:t>
            </a:r>
            <a:endParaRPr lang="en-US" b="1" i="0" u="none" strike="noStrike" kern="0" cap="none" spc="0" baseline="0" dirty="0">
              <a:solidFill>
                <a:srgbClr val="FFFFFF"/>
              </a:solidFill>
              <a:uFillTx/>
              <a:latin typeface="Roboto" panose="02000000000000000000" pitchFamily="2" charset="0"/>
              <a:ea typeface="Roboto" panose="02000000000000000000" pitchFamily="2" charset="0"/>
              <a:cs typeface="Arial"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kern="0" dirty="0">
                <a:solidFill>
                  <a:srgbClr val="FFFFFF"/>
                </a:solidFill>
                <a:latin typeface="Roboto" panose="02000000000000000000" pitchFamily="2" charset="0"/>
                <a:ea typeface="Roboto" panose="02000000000000000000" pitchFamily="2" charset="0"/>
                <a:cs typeface="Arial" pitchFamily="34"/>
              </a:rPr>
              <a:t>I </a:t>
            </a:r>
            <a:r>
              <a:rPr lang="en-US" sz="1600" kern="0" dirty="0" err="1">
                <a:solidFill>
                  <a:srgbClr val="FFFFFF"/>
                </a:solidFill>
                <a:latin typeface="Roboto" panose="02000000000000000000" pitchFamily="2" charset="0"/>
                <a:ea typeface="Roboto" panose="02000000000000000000" pitchFamily="2" charset="0"/>
                <a:cs typeface="Arial" pitchFamily="34"/>
              </a:rPr>
              <a:t>dati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raccolti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sono</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stati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salvati</a:t>
            </a:r>
            <a:r>
              <a:rPr lang="en-US" sz="1600" kern="0" dirty="0">
                <a:solidFill>
                  <a:srgbClr val="FFFFFF"/>
                </a:solidFill>
                <a:latin typeface="Roboto" panose="02000000000000000000" pitchFamily="2" charset="0"/>
                <a:ea typeface="Roboto" panose="02000000000000000000" pitchFamily="2" charset="0"/>
                <a:cs typeface="Arial" pitchFamily="34"/>
              </a:rPr>
              <a:t> in un </a:t>
            </a:r>
            <a:r>
              <a:rPr lang="en-US" sz="1600" kern="0" dirty="0" err="1">
                <a:solidFill>
                  <a:srgbClr val="FFFFFF"/>
                </a:solidFill>
                <a:latin typeface="Roboto" panose="02000000000000000000" pitchFamily="2" charset="0"/>
                <a:ea typeface="Roboto" panose="02000000000000000000" pitchFamily="2" charset="0"/>
                <a:cs typeface="Arial" pitchFamily="34"/>
              </a:rPr>
              <a:t>formato</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cvs</a:t>
            </a:r>
            <a:r>
              <a:rPr lang="en-US" sz="1600" kern="0" dirty="0">
                <a:solidFill>
                  <a:srgbClr val="FFFFFF"/>
                </a:solidFill>
                <a:latin typeface="Roboto" panose="02000000000000000000" pitchFamily="2" charset="0"/>
                <a:ea typeface="Roboto" panose="02000000000000000000" pitchFamily="2" charset="0"/>
                <a:cs typeface="Arial" pitchFamily="34"/>
              </a:rPr>
              <a:t>”, ed in </a:t>
            </a:r>
            <a:r>
              <a:rPr lang="en-US" sz="1600" kern="0" dirty="0" err="1">
                <a:solidFill>
                  <a:srgbClr val="FFFFFF"/>
                </a:solidFill>
                <a:latin typeface="Roboto" panose="02000000000000000000" pitchFamily="2" charset="0"/>
                <a:ea typeface="Roboto" panose="02000000000000000000" pitchFamily="2" charset="0"/>
                <a:cs typeface="Arial" pitchFamily="34"/>
              </a:rPr>
              <a:t>seguito</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attraverso</a:t>
            </a:r>
            <a:r>
              <a:rPr lang="en-US" sz="1600" kern="0" dirty="0">
                <a:solidFill>
                  <a:srgbClr val="FFFFFF"/>
                </a:solidFill>
                <a:latin typeface="Roboto" panose="02000000000000000000" pitchFamily="2" charset="0"/>
                <a:ea typeface="Roboto" panose="02000000000000000000" pitchFamily="2" charset="0"/>
                <a:cs typeface="Arial" pitchFamily="34"/>
              </a:rPr>
              <a:t> il </a:t>
            </a:r>
            <a:r>
              <a:rPr lang="en-US" sz="1600" kern="0" dirty="0" err="1">
                <a:solidFill>
                  <a:srgbClr val="FFFFFF"/>
                </a:solidFill>
                <a:latin typeface="Roboto" panose="02000000000000000000" pitchFamily="2" charset="0"/>
                <a:ea typeface="Roboto" panose="02000000000000000000" pitchFamily="2" charset="0"/>
                <a:cs typeface="Arial" pitchFamily="34"/>
              </a:rPr>
              <a:t>linguaggio</a:t>
            </a:r>
            <a:r>
              <a:rPr lang="en-US" sz="1600" kern="0" dirty="0">
                <a:solidFill>
                  <a:srgbClr val="FFFFFF"/>
                </a:solidFill>
                <a:latin typeface="Roboto" panose="02000000000000000000" pitchFamily="2" charset="0"/>
                <a:ea typeface="Roboto" panose="02000000000000000000" pitchFamily="2" charset="0"/>
                <a:cs typeface="Arial" pitchFamily="34"/>
              </a:rPr>
              <a:t> R </a:t>
            </a:r>
            <a:r>
              <a:rPr lang="en-US" sz="1600" kern="0" dirty="0" err="1">
                <a:solidFill>
                  <a:srgbClr val="FFFFFF"/>
                </a:solidFill>
                <a:latin typeface="Roboto" panose="02000000000000000000" pitchFamily="2" charset="0"/>
                <a:ea typeface="Roboto" panose="02000000000000000000" pitchFamily="2" charset="0"/>
                <a:cs typeface="Arial" pitchFamily="34"/>
              </a:rPr>
              <a:t>sono</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stati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fatti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varie</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analisi</a:t>
            </a:r>
            <a:r>
              <a:rPr lang="en-US" sz="1600" kern="0" dirty="0">
                <a:solidFill>
                  <a:srgbClr val="FFFFFF"/>
                </a:solidFill>
                <a:latin typeface="Roboto" panose="02000000000000000000" pitchFamily="2" charset="0"/>
                <a:ea typeface="Roboto" panose="02000000000000000000" pitchFamily="2" charset="0"/>
                <a:cs typeface="Arial" pitchFamily="34"/>
              </a:rPr>
              <a:t> e </a:t>
            </a:r>
            <a:r>
              <a:rPr lang="en-US" sz="1600" kern="0" dirty="0" err="1">
                <a:solidFill>
                  <a:srgbClr val="FFFFFF"/>
                </a:solidFill>
                <a:latin typeface="Roboto" panose="02000000000000000000" pitchFamily="2" charset="0"/>
                <a:ea typeface="Roboto" panose="02000000000000000000" pitchFamily="2" charset="0"/>
                <a:cs typeface="Arial" pitchFamily="34"/>
              </a:rPr>
              <a:t>vari</a:t>
            </a:r>
            <a:r>
              <a:rPr lang="en-US" sz="1600" kern="0" dirty="0">
                <a:solidFill>
                  <a:srgbClr val="FFFFFF"/>
                </a:solidFill>
                <a:latin typeface="Roboto" panose="02000000000000000000" pitchFamily="2" charset="0"/>
                <a:ea typeface="Roboto" panose="02000000000000000000" pitchFamily="2" charset="0"/>
                <a:cs typeface="Arial" pitchFamily="34"/>
              </a:rPr>
              <a:t> </a:t>
            </a:r>
            <a:r>
              <a:rPr lang="en-US" sz="1600" kern="0" dirty="0" err="1">
                <a:solidFill>
                  <a:srgbClr val="FFFFFF"/>
                </a:solidFill>
                <a:latin typeface="Roboto" panose="02000000000000000000" pitchFamily="2" charset="0"/>
                <a:ea typeface="Roboto" panose="02000000000000000000" pitchFamily="2" charset="0"/>
                <a:cs typeface="Arial" pitchFamily="34"/>
              </a:rPr>
              <a:t>studi</a:t>
            </a:r>
            <a:r>
              <a:rPr lang="en-US" sz="1600" kern="0" dirty="0">
                <a:solidFill>
                  <a:srgbClr val="FFFFFF"/>
                </a:solidFill>
                <a:latin typeface="Roboto" panose="02000000000000000000" pitchFamily="2" charset="0"/>
                <a:ea typeface="Roboto" panose="02000000000000000000" pitchFamily="2" charset="0"/>
                <a:cs typeface="Arial" pitchFamily="34"/>
              </a:rPr>
              <a:t>.</a:t>
            </a:r>
            <a:endParaRPr lang="en-US" sz="1600" i="0" u="none" strike="noStrike" kern="0" cap="none" spc="0" baseline="0" dirty="0">
              <a:solidFill>
                <a:srgbClr val="FFFFFF"/>
              </a:solidFill>
              <a:uFillTx/>
              <a:latin typeface="Roboto" panose="02000000000000000000" pitchFamily="2" charset="0"/>
              <a:ea typeface="Roboto" panose="02000000000000000000" pitchFamily="2" charset="0"/>
              <a:cs typeface="Arial" pitchFamily="34"/>
            </a:endParaRPr>
          </a:p>
        </p:txBody>
      </p:sp>
      <p:pic>
        <p:nvPicPr>
          <p:cNvPr id="22" name="Elemento grafico 21">
            <a:extLst>
              <a:ext uri="{FF2B5EF4-FFF2-40B4-BE49-F238E27FC236}">
                <a16:creationId xmlns:a16="http://schemas.microsoft.com/office/drawing/2014/main" id="{996BCB97-9D2A-4704-9B55-B5278CAC98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20826" y="2787506"/>
            <a:ext cx="1647334" cy="1647334"/>
          </a:xfrm>
          <a:prstGeom prst="rect">
            <a:avLst/>
          </a:prstGeom>
        </p:spPr>
      </p:pic>
      <p:sp>
        <p:nvSpPr>
          <p:cNvPr id="23" name="Rettangolo 22">
            <a:extLst>
              <a:ext uri="{FF2B5EF4-FFF2-40B4-BE49-F238E27FC236}">
                <a16:creationId xmlns:a16="http://schemas.microsoft.com/office/drawing/2014/main" id="{A1C92095-4E81-4E87-89EF-37A5E69BFCC7}"/>
              </a:ext>
            </a:extLst>
          </p:cNvPr>
          <p:cNvSpPr/>
          <p:nvPr/>
        </p:nvSpPr>
        <p:spPr>
          <a:xfrm>
            <a:off x="-47641" y="303111"/>
            <a:ext cx="4820355" cy="792341"/>
          </a:xfrm>
          <a:prstGeom prst="rect">
            <a:avLst/>
          </a:prstGeom>
          <a:gradFill flip="none" rotWithShape="1">
            <a:gsLst>
              <a:gs pos="6000">
                <a:schemeClr val="bg1">
                  <a:alpha val="0"/>
                </a:schemeClr>
              </a:gs>
              <a:gs pos="90000">
                <a:srgbClr val="70AD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solidFill>
                  <a:schemeClr val="tx1"/>
                </a:solidFill>
                <a:latin typeface="Roboto" panose="02000000000000000000" pitchFamily="2" charset="0"/>
                <a:ea typeface="Roboto" panose="02000000000000000000" pitchFamily="2" charset="0"/>
              </a:rPr>
              <a:t>IMPLEMENTAZIONE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wheel(1)">
                                      <p:cBhvr>
                                        <p:cTn id="11" dur="1000"/>
                                        <p:tgtEl>
                                          <p:spTgt spid="22"/>
                                        </p:tgtEl>
                                      </p:cBhvr>
                                    </p:animEffect>
                                  </p:childTnLst>
                                </p:cTn>
                              </p:par>
                              <p:par>
                                <p:cTn id="12" presetID="2" presetClass="entr" presetSubtype="12"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20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9"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fill="hold"/>
                                        <p:tgtEl>
                                          <p:spTgt spid="5"/>
                                        </p:tgtEl>
                                        <p:attrNameLst>
                                          <p:attrName>ppt_x</p:attrName>
                                        </p:attrNameLst>
                                      </p:cBhvr>
                                      <p:tavLst>
                                        <p:tav tm="0">
                                          <p:val>
                                            <p:strVal val="0-#ppt_w/2"/>
                                          </p:val>
                                        </p:tav>
                                        <p:tav tm="100000">
                                          <p:val>
                                            <p:strVal val="#ppt_x"/>
                                          </p:val>
                                        </p:tav>
                                      </p:tavLst>
                                    </p:anim>
                                    <p:anim calcmode="lin" valueType="num">
                                      <p:cBhvr additive="base">
                                        <p:cTn id="27" dur="1000" fill="hold"/>
                                        <p:tgtEl>
                                          <p:spTgt spid="5"/>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10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6"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1000" fill="hold"/>
                                        <p:tgtEl>
                                          <p:spTgt spid="4"/>
                                        </p:tgtEl>
                                        <p:attrNameLst>
                                          <p:attrName>ppt_x</p:attrName>
                                        </p:attrNameLst>
                                      </p:cBhvr>
                                      <p:tavLst>
                                        <p:tav tm="0">
                                          <p:val>
                                            <p:strVal val="1+#ppt_w/2"/>
                                          </p:val>
                                        </p:tav>
                                        <p:tav tm="100000">
                                          <p:val>
                                            <p:strVal val="#ppt_x"/>
                                          </p:val>
                                        </p:tav>
                                      </p:tavLst>
                                    </p:anim>
                                    <p:anim calcmode="lin" valueType="num">
                                      <p:cBhvr additive="base">
                                        <p:cTn id="39" dur="1000" fill="hold"/>
                                        <p:tgtEl>
                                          <p:spTgt spid="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2"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1000" fill="hold"/>
                                        <p:tgtEl>
                                          <p:spTgt spid="3"/>
                                        </p:tgtEl>
                                        <p:attrNameLst>
                                          <p:attrName>ppt_x</p:attrName>
                                        </p:attrNameLst>
                                      </p:cBhvr>
                                      <p:tavLst>
                                        <p:tav tm="0">
                                          <p:val>
                                            <p:strVal val="0-#ppt_w/2"/>
                                          </p:val>
                                        </p:tav>
                                        <p:tav tm="100000">
                                          <p:val>
                                            <p:strVal val="#ppt_x"/>
                                          </p:val>
                                        </p:tav>
                                      </p:tavLst>
                                    </p:anim>
                                    <p:anim calcmode="lin" valueType="num">
                                      <p:cBhvr additive="base">
                                        <p:cTn id="51" dur="1000" fill="hold"/>
                                        <p:tgtEl>
                                          <p:spTgt spid="3"/>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P spid="10" grpId="0"/>
      <p:bldP spid="11" grpId="0"/>
      <p:bldP spid="12" grpId="0"/>
      <p:bldP spid="13" grpId="0"/>
      <p:bldP spid="14"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C596A11A-A613-4391-97BF-4844DF8675D8}"/>
              </a:ext>
            </a:extLst>
          </p:cNvPr>
          <p:cNvSpPr txBox="1"/>
          <p:nvPr/>
        </p:nvSpPr>
        <p:spPr>
          <a:xfrm>
            <a:off x="1636750" y="513649"/>
            <a:ext cx="6268063" cy="707886"/>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3600">
                <a:latin typeface="Roboto" panose="02000000000000000000" pitchFamily="2" charset="0"/>
                <a:ea typeface="Roboto" panose="020000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solidFill>
                  <a:schemeClr val="tx1"/>
                </a:solidFill>
              </a:rPr>
              <a:t>TWITTER CAPTURE</a:t>
            </a:r>
          </a:p>
        </p:txBody>
      </p:sp>
      <p:sp>
        <p:nvSpPr>
          <p:cNvPr id="3" name="Cerchio vuoto 2">
            <a:extLst>
              <a:ext uri="{FF2B5EF4-FFF2-40B4-BE49-F238E27FC236}">
                <a16:creationId xmlns:a16="http://schemas.microsoft.com/office/drawing/2014/main" id="{50E199B4-E011-4DAF-8549-D53F9B4CC965}"/>
              </a:ext>
            </a:extLst>
          </p:cNvPr>
          <p:cNvSpPr/>
          <p:nvPr/>
        </p:nvSpPr>
        <p:spPr>
          <a:xfrm>
            <a:off x="319228" y="292406"/>
            <a:ext cx="1179870" cy="1150375"/>
          </a:xfrm>
          <a:prstGeom prst="donut">
            <a:avLst>
              <a:gd name="adj" fmla="val 7906"/>
            </a:avLst>
          </a:prstGeom>
          <a:solidFill>
            <a:schemeClr val="tx1"/>
          </a:solidFill>
          <a:ln w="38100">
            <a:solidFill>
              <a:srgbClr val="2D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2DAAE1"/>
              </a:solidFill>
            </a:endParaRPr>
          </a:p>
        </p:txBody>
      </p:sp>
      <p:sp>
        <p:nvSpPr>
          <p:cNvPr id="4" name="CasellaDiTesto 3">
            <a:extLst>
              <a:ext uri="{FF2B5EF4-FFF2-40B4-BE49-F238E27FC236}">
                <a16:creationId xmlns:a16="http://schemas.microsoft.com/office/drawing/2014/main" id="{1DF94176-D072-4A4B-8840-B9681FAC2B46}"/>
              </a:ext>
            </a:extLst>
          </p:cNvPr>
          <p:cNvSpPr txBox="1"/>
          <p:nvPr/>
        </p:nvSpPr>
        <p:spPr>
          <a:xfrm>
            <a:off x="747901" y="482871"/>
            <a:ext cx="322524" cy="707886"/>
          </a:xfrm>
          <a:prstGeom prst="rect">
            <a:avLst/>
          </a:prstGeom>
          <a:noFill/>
        </p:spPr>
        <p:txBody>
          <a:bodyPr wrap="none" rtlCol="0">
            <a:spAutoFit/>
          </a:bodyPr>
          <a:lstStyle/>
          <a:p>
            <a:r>
              <a:rPr lang="it-IT" sz="4000" b="1" dirty="0">
                <a:latin typeface="Bahnschrift Condensed" panose="020B0502040204020203" pitchFamily="34" charset="0"/>
              </a:rPr>
              <a:t>1</a:t>
            </a:r>
            <a:endParaRPr lang="it-IT" sz="2400" b="1" dirty="0">
              <a:latin typeface="Bahnschrift Condensed" panose="020B0502040204020203" pitchFamily="34" charset="0"/>
            </a:endParaRPr>
          </a:p>
        </p:txBody>
      </p:sp>
      <p:cxnSp>
        <p:nvCxnSpPr>
          <p:cNvPr id="7" name="Connettore diritto 6">
            <a:extLst>
              <a:ext uri="{FF2B5EF4-FFF2-40B4-BE49-F238E27FC236}">
                <a16:creationId xmlns:a16="http://schemas.microsoft.com/office/drawing/2014/main" id="{0515F32F-90B9-4566-9F7C-629A95D46F87}"/>
              </a:ext>
            </a:extLst>
          </p:cNvPr>
          <p:cNvCxnSpPr>
            <a:cxnSpLocks/>
          </p:cNvCxnSpPr>
          <p:nvPr/>
        </p:nvCxnSpPr>
        <p:spPr>
          <a:xfrm flipH="1">
            <a:off x="381097" y="2388252"/>
            <a:ext cx="1" cy="1890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6CBDAB7-94C3-4BB4-B87F-889D387E5D77}"/>
              </a:ext>
            </a:extLst>
          </p:cNvPr>
          <p:cNvCxnSpPr>
            <a:cxnSpLocks/>
          </p:cNvCxnSpPr>
          <p:nvPr/>
        </p:nvCxnSpPr>
        <p:spPr>
          <a:xfrm>
            <a:off x="381095" y="4278630"/>
            <a:ext cx="0" cy="13182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C86979E-731E-4FDC-AD90-84A279815B85}"/>
              </a:ext>
            </a:extLst>
          </p:cNvPr>
          <p:cNvSpPr txBox="1"/>
          <p:nvPr/>
        </p:nvSpPr>
        <p:spPr>
          <a:xfrm>
            <a:off x="533261" y="2299725"/>
            <a:ext cx="6254519" cy="3438955"/>
          </a:xfrm>
          <a:prstGeom prst="rect">
            <a:avLst/>
          </a:prstGeom>
          <a:noFill/>
        </p:spPr>
        <p:txBody>
          <a:bodyPr wrap="square" rtlCol="0">
            <a:spAutoFit/>
          </a:bodyPr>
          <a:lstStyle/>
          <a:p>
            <a:pPr algn="just">
              <a:lnSpc>
                <a:spcPct val="107000"/>
              </a:lnSpc>
              <a:spcAft>
                <a:spcPts val="800"/>
              </a:spcAft>
            </a:pPr>
            <a:r>
              <a:rPr lang="it-IT" sz="1800" dirty="0">
                <a:effectLst/>
                <a:latin typeface="Bahnschrift Light" panose="020B0502040204020203" pitchFamily="34" charset="0"/>
                <a:ea typeface="Calibri" panose="020F0502020204030204" pitchFamily="34" charset="0"/>
                <a:cs typeface="Times New Roman" panose="02020603050405020304" pitchFamily="18" charset="0"/>
              </a:rPr>
              <a:t>Il primo problema che ci siamo posti è stato: “come catturare i tweets?”. Tra i vari tool analizzati, l’uso delle API di Twitter è  stato di particolare importanza, infatti l’utilizzo della libreria </a:t>
            </a:r>
            <a:r>
              <a:rPr lang="it-IT" sz="1800" i="1" dirty="0" err="1">
                <a:effectLst/>
                <a:latin typeface="Bahnschrift Light" panose="020B0502040204020203" pitchFamily="34" charset="0"/>
                <a:ea typeface="Calibri" panose="020F0502020204030204" pitchFamily="34" charset="0"/>
                <a:cs typeface="Times New Roman" panose="02020603050405020304" pitchFamily="18" charset="0"/>
              </a:rPr>
              <a:t>tweepy</a:t>
            </a:r>
            <a:r>
              <a:rPr lang="it-IT" sz="1800" dirty="0">
                <a:effectLst/>
                <a:latin typeface="Bahnschrift Light" panose="020B0502040204020203" pitchFamily="34" charset="0"/>
                <a:ea typeface="Calibri" panose="020F0502020204030204" pitchFamily="34" charset="0"/>
                <a:cs typeface="Times New Roman" panose="02020603050405020304" pitchFamily="18" charset="0"/>
              </a:rPr>
              <a:t> ci ha permesso di catturare tutti i post su Twitter attraverso delle query specifiche.</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sz="1800" dirty="0">
                <a:effectLst/>
                <a:latin typeface="Bahnschrift Light" panose="020B0502040204020203" pitchFamily="34" charset="0"/>
                <a:ea typeface="Calibri" panose="020F0502020204030204" pitchFamily="34" charset="0"/>
                <a:cs typeface="Times New Roman" panose="02020603050405020304" pitchFamily="18" charset="0"/>
              </a:rPr>
              <a:t>Queste API hanno dei limiti imposti da Twitter che possiamo osservare sulla destra.</a:t>
            </a:r>
          </a:p>
          <a:p>
            <a:pPr algn="just">
              <a:lnSpc>
                <a:spcPct val="107000"/>
              </a:lnSpc>
              <a:spcAft>
                <a:spcPts val="800"/>
              </a:spcAft>
            </a:pPr>
            <a:r>
              <a:rPr lang="it-IT" dirty="0">
                <a:latin typeface="Bahnschrift Light" panose="020B0502040204020203" pitchFamily="34" charset="0"/>
                <a:ea typeface="Calibri" panose="020F0502020204030204" pitchFamily="34" charset="0"/>
                <a:cs typeface="Times New Roman" panose="02020603050405020304" pitchFamily="18" charset="0"/>
              </a:rPr>
              <a:t>Come possiamo notare, </a:t>
            </a:r>
            <a:r>
              <a:rPr lang="it-IT" sz="1800" dirty="0">
                <a:effectLst/>
                <a:latin typeface="Bahnschrift Light" panose="020B0502040204020203" pitchFamily="34" charset="0"/>
                <a:ea typeface="Calibri" panose="020F0502020204030204" pitchFamily="34" charset="0"/>
                <a:cs typeface="Times New Roman" panose="02020603050405020304" pitchFamily="18" charset="0"/>
              </a:rPr>
              <a:t>il limite risulta essere di 2mln di catture al mese, e le catture sono limitate anche temporalmente, infatti il limite massimo è di 1 settimana antecedente al giorno corrente.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Immagine 15">
            <a:extLst>
              <a:ext uri="{FF2B5EF4-FFF2-40B4-BE49-F238E27FC236}">
                <a16:creationId xmlns:a16="http://schemas.microsoft.com/office/drawing/2014/main" id="{002BF20C-287A-49E5-B22B-6B605259AEB6}"/>
              </a:ext>
            </a:extLst>
          </p:cNvPr>
          <p:cNvPicPr>
            <a:picLocks noChangeAspect="1"/>
          </p:cNvPicPr>
          <p:nvPr/>
        </p:nvPicPr>
        <p:blipFill>
          <a:blip r:embed="rId2"/>
          <a:stretch>
            <a:fillRect/>
          </a:stretch>
        </p:blipFill>
        <p:spPr>
          <a:xfrm>
            <a:off x="6939943" y="2876800"/>
            <a:ext cx="4875960" cy="212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53679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1" fill="hold" nodeType="withEffect">
                                  <p:stCondLst>
                                    <p:cond delay="100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par>
                                <p:cTn id="17" presetID="22" presetClass="entr" presetSubtype="1" fill="hold" nodeType="withEffect">
                                  <p:stCondLst>
                                    <p:cond delay="150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up)">
                                      <p:cBhvr>
                                        <p:cTn id="27" dur="500"/>
                                        <p:tgtEl>
                                          <p:spTgt spid="8">
                                            <p:txEl>
                                              <p:pRg st="1" end="1"/>
                                            </p:txEl>
                                          </p:spTgt>
                                        </p:tgtEl>
                                      </p:cBhvr>
                                    </p:animEffect>
                                  </p:childTnLst>
                                </p:cTn>
                              </p:par>
                              <p:par>
                                <p:cTn id="28" presetID="22" presetClass="entr" presetSubtype="1" fill="hold" nodeType="withEffect">
                                  <p:stCondLst>
                                    <p:cond delay="50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C596A11A-A613-4391-97BF-4844DF8675D8}"/>
              </a:ext>
            </a:extLst>
          </p:cNvPr>
          <p:cNvSpPr txBox="1"/>
          <p:nvPr/>
        </p:nvSpPr>
        <p:spPr>
          <a:xfrm>
            <a:off x="1636750" y="513649"/>
            <a:ext cx="6268063" cy="707886"/>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3600">
                <a:latin typeface="Roboto" panose="02000000000000000000" pitchFamily="2" charset="0"/>
                <a:ea typeface="Roboto" panose="020000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solidFill>
                  <a:schemeClr val="tx1"/>
                </a:solidFill>
              </a:rPr>
              <a:t>SENTIMENT ANALYSIS</a:t>
            </a:r>
          </a:p>
        </p:txBody>
      </p:sp>
      <p:sp>
        <p:nvSpPr>
          <p:cNvPr id="3" name="Cerchio vuoto 2">
            <a:extLst>
              <a:ext uri="{FF2B5EF4-FFF2-40B4-BE49-F238E27FC236}">
                <a16:creationId xmlns:a16="http://schemas.microsoft.com/office/drawing/2014/main" id="{50E199B4-E011-4DAF-8549-D53F9B4CC965}"/>
              </a:ext>
            </a:extLst>
          </p:cNvPr>
          <p:cNvSpPr/>
          <p:nvPr/>
        </p:nvSpPr>
        <p:spPr>
          <a:xfrm>
            <a:off x="319228" y="292406"/>
            <a:ext cx="1179870" cy="1150375"/>
          </a:xfrm>
          <a:prstGeom prst="donut">
            <a:avLst>
              <a:gd name="adj" fmla="val 7906"/>
            </a:avLst>
          </a:prstGeom>
          <a:solidFill>
            <a:schemeClr val="tx1"/>
          </a:solidFill>
          <a:ln w="38100">
            <a:solidFill>
              <a:srgbClr val="2D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2DAAE1"/>
              </a:solidFill>
            </a:endParaRPr>
          </a:p>
        </p:txBody>
      </p:sp>
      <p:sp>
        <p:nvSpPr>
          <p:cNvPr id="4" name="CasellaDiTesto 3">
            <a:extLst>
              <a:ext uri="{FF2B5EF4-FFF2-40B4-BE49-F238E27FC236}">
                <a16:creationId xmlns:a16="http://schemas.microsoft.com/office/drawing/2014/main" id="{1DF94176-D072-4A4B-8840-B9681FAC2B46}"/>
              </a:ext>
            </a:extLst>
          </p:cNvPr>
          <p:cNvSpPr txBox="1"/>
          <p:nvPr/>
        </p:nvSpPr>
        <p:spPr>
          <a:xfrm>
            <a:off x="714238" y="513649"/>
            <a:ext cx="389850" cy="707886"/>
          </a:xfrm>
          <a:prstGeom prst="rect">
            <a:avLst/>
          </a:prstGeom>
          <a:noFill/>
        </p:spPr>
        <p:txBody>
          <a:bodyPr wrap="none" rtlCol="0">
            <a:spAutoFit/>
          </a:bodyPr>
          <a:lstStyle/>
          <a:p>
            <a:r>
              <a:rPr lang="it-IT" sz="4000" b="1" dirty="0">
                <a:latin typeface="Bahnschrift Condensed" panose="020B0502040204020203" pitchFamily="34" charset="0"/>
              </a:rPr>
              <a:t>2</a:t>
            </a:r>
            <a:endParaRPr lang="it-IT" sz="2400" b="1" dirty="0">
              <a:latin typeface="Bahnschrift Condensed" panose="020B0502040204020203" pitchFamily="34" charset="0"/>
            </a:endParaRPr>
          </a:p>
        </p:txBody>
      </p:sp>
      <p:cxnSp>
        <p:nvCxnSpPr>
          <p:cNvPr id="7" name="Connettore diritto 6">
            <a:extLst>
              <a:ext uri="{FF2B5EF4-FFF2-40B4-BE49-F238E27FC236}">
                <a16:creationId xmlns:a16="http://schemas.microsoft.com/office/drawing/2014/main" id="{0515F32F-90B9-4566-9F7C-629A95D46F87}"/>
              </a:ext>
            </a:extLst>
          </p:cNvPr>
          <p:cNvCxnSpPr>
            <a:cxnSpLocks/>
          </p:cNvCxnSpPr>
          <p:nvPr/>
        </p:nvCxnSpPr>
        <p:spPr>
          <a:xfrm>
            <a:off x="381098" y="2388252"/>
            <a:ext cx="1" cy="11845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6CBDAB7-94C3-4BB4-B87F-889D387E5D77}"/>
              </a:ext>
            </a:extLst>
          </p:cNvPr>
          <p:cNvCxnSpPr>
            <a:cxnSpLocks/>
          </p:cNvCxnSpPr>
          <p:nvPr/>
        </p:nvCxnSpPr>
        <p:spPr>
          <a:xfrm>
            <a:off x="381098" y="3568949"/>
            <a:ext cx="0" cy="14517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C86979E-731E-4FDC-AD90-84A279815B85}"/>
              </a:ext>
            </a:extLst>
          </p:cNvPr>
          <p:cNvSpPr txBox="1"/>
          <p:nvPr/>
        </p:nvSpPr>
        <p:spPr>
          <a:xfrm>
            <a:off x="533261" y="2308672"/>
            <a:ext cx="6923341" cy="3693319"/>
          </a:xfrm>
          <a:prstGeom prst="rect">
            <a:avLst/>
          </a:prstGeom>
          <a:noFill/>
        </p:spPr>
        <p:txBody>
          <a:bodyPr wrap="square" rtlCol="0">
            <a:spAutoFit/>
          </a:bodyPr>
          <a:lstStyle/>
          <a:p>
            <a:pPr algn="just"/>
            <a:r>
              <a:rPr lang="it-IT" dirty="0">
                <a:latin typeface="Bahnschrift Light" panose="020B0502040204020203" pitchFamily="34" charset="0"/>
                <a:ea typeface="Roboto" panose="02000000000000000000" pitchFamily="2" charset="0"/>
              </a:rPr>
              <a:t>Una volta eseguita la traduzione del messaggio del tweet viene avviata la procedura di sentiment si fa uso della libreria «</a:t>
            </a:r>
            <a:r>
              <a:rPr lang="it-IT" dirty="0" err="1">
                <a:latin typeface="Bahnschrift Light" panose="020B0502040204020203" pitchFamily="34" charset="0"/>
                <a:ea typeface="Roboto" panose="02000000000000000000" pitchFamily="2" charset="0"/>
              </a:rPr>
              <a:t>Vader</a:t>
            </a:r>
            <a:r>
              <a:rPr lang="it-IT" dirty="0">
                <a:latin typeface="Bahnschrift Light" panose="020B0502040204020203" pitchFamily="34" charset="0"/>
                <a:ea typeface="Roboto" panose="02000000000000000000" pitchFamily="2" charset="0"/>
              </a:rPr>
              <a:t>» per ottenere un parametro in output che corrisponde al sentimento del testo passato, tale analisi permette di fornire come output i punteggi relativi a 5 classi di sentiment:</a:t>
            </a:r>
          </a:p>
          <a:p>
            <a:pPr marL="342900" lvl="0" indent="-342900" algn="just">
              <a:buFont typeface="+mj-lt"/>
              <a:buAutoNum type="arabicPeriod"/>
            </a:pPr>
            <a:r>
              <a:rPr lang="it-IT" dirty="0">
                <a:latin typeface="Bahnschrift Light" panose="020B0502040204020203" pitchFamily="34" charset="0"/>
                <a:ea typeface="Roboto" panose="02000000000000000000" pitchFamily="2" charset="0"/>
              </a:rPr>
              <a:t>Negativo;</a:t>
            </a:r>
          </a:p>
          <a:p>
            <a:pPr marL="342900" lvl="0" indent="-342900" algn="just">
              <a:buFont typeface="+mj-lt"/>
              <a:buAutoNum type="arabicPeriod"/>
            </a:pPr>
            <a:r>
              <a:rPr lang="it-IT" dirty="0">
                <a:latin typeface="Bahnschrift Light" panose="020B0502040204020203" pitchFamily="34" charset="0"/>
                <a:ea typeface="Roboto" panose="02000000000000000000" pitchFamily="2" charset="0"/>
              </a:rPr>
              <a:t>Tendente Negativo;</a:t>
            </a:r>
          </a:p>
          <a:p>
            <a:pPr marL="342900" lvl="0" indent="-342900" algn="just">
              <a:buFont typeface="+mj-lt"/>
              <a:buAutoNum type="arabicPeriod"/>
            </a:pPr>
            <a:r>
              <a:rPr lang="it-IT" dirty="0">
                <a:latin typeface="Bahnschrift Light" panose="020B0502040204020203" pitchFamily="34" charset="0"/>
                <a:ea typeface="Roboto" panose="02000000000000000000" pitchFamily="2" charset="0"/>
              </a:rPr>
              <a:t>Neutro;</a:t>
            </a:r>
          </a:p>
          <a:p>
            <a:pPr marL="342900" lvl="0" indent="-342900" algn="just">
              <a:buFont typeface="+mj-lt"/>
              <a:buAutoNum type="arabicPeriod"/>
            </a:pPr>
            <a:r>
              <a:rPr lang="it-IT" dirty="0">
                <a:latin typeface="Bahnschrift Light" panose="020B0502040204020203" pitchFamily="34" charset="0"/>
                <a:ea typeface="Roboto" panose="02000000000000000000" pitchFamily="2" charset="0"/>
              </a:rPr>
              <a:t>Tendente Positivo;</a:t>
            </a:r>
          </a:p>
          <a:p>
            <a:pPr marL="342900" lvl="0" indent="-342900" algn="just">
              <a:buFont typeface="+mj-lt"/>
              <a:buAutoNum type="arabicPeriod"/>
            </a:pPr>
            <a:r>
              <a:rPr lang="it-IT" dirty="0">
                <a:latin typeface="Bahnschrift Light" panose="020B0502040204020203" pitchFamily="34" charset="0"/>
                <a:ea typeface="Roboto" panose="02000000000000000000" pitchFamily="2" charset="0"/>
              </a:rPr>
              <a:t>Positivo</a:t>
            </a:r>
          </a:p>
          <a:p>
            <a:pPr algn="just"/>
            <a:r>
              <a:rPr lang="it-IT" dirty="0">
                <a:latin typeface="Bahnschrift Light" panose="020B0502040204020203" pitchFamily="34" charset="0"/>
                <a:ea typeface="Roboto" panose="02000000000000000000" pitchFamily="2" charset="0"/>
              </a:rPr>
              <a:t>Queste classi vengono restituite e salvate all’interno di un parametro appartenente al dataset che si stava in antecedenza strutturando. </a:t>
            </a:r>
          </a:p>
        </p:txBody>
      </p:sp>
      <p:pic>
        <p:nvPicPr>
          <p:cNvPr id="5" name="Immagine 4">
            <a:extLst>
              <a:ext uri="{FF2B5EF4-FFF2-40B4-BE49-F238E27FC236}">
                <a16:creationId xmlns:a16="http://schemas.microsoft.com/office/drawing/2014/main" id="{30CDC635-E553-47E9-AAE6-5A919193AA9A}"/>
              </a:ext>
            </a:extLst>
          </p:cNvPr>
          <p:cNvPicPr>
            <a:picLocks noChangeAspect="1"/>
          </p:cNvPicPr>
          <p:nvPr/>
        </p:nvPicPr>
        <p:blipFill>
          <a:blip r:embed="rId2"/>
          <a:stretch>
            <a:fillRect/>
          </a:stretch>
        </p:blipFill>
        <p:spPr>
          <a:xfrm>
            <a:off x="7806728" y="2388252"/>
            <a:ext cx="3697810" cy="3208638"/>
          </a:xfrm>
          <a:prstGeom prst="rect">
            <a:avLst/>
          </a:prstGeom>
          <a:ln>
            <a:noFill/>
          </a:ln>
          <a:effectLst>
            <a:outerShdw blurRad="292100" dist="139700" dir="2700000" algn="tl" rotWithShape="0">
              <a:srgbClr val="333333">
                <a:alpha val="65000"/>
              </a:srgbClr>
            </a:outerShdw>
          </a:effectLst>
        </p:spPr>
      </p:pic>
      <p:cxnSp>
        <p:nvCxnSpPr>
          <p:cNvPr id="13" name="Connettore diritto 12">
            <a:extLst>
              <a:ext uri="{FF2B5EF4-FFF2-40B4-BE49-F238E27FC236}">
                <a16:creationId xmlns:a16="http://schemas.microsoft.com/office/drawing/2014/main" id="{E463F805-5C08-4ED8-A028-FF3DD12243C5}"/>
              </a:ext>
            </a:extLst>
          </p:cNvPr>
          <p:cNvCxnSpPr>
            <a:cxnSpLocks/>
          </p:cNvCxnSpPr>
          <p:nvPr/>
        </p:nvCxnSpPr>
        <p:spPr>
          <a:xfrm>
            <a:off x="381098" y="5016867"/>
            <a:ext cx="0" cy="83513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3023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1" fill="hold" nodeType="withEffect">
                                  <p:stCondLst>
                                    <p:cond delay="100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par>
                                <p:cTn id="17" presetID="22" presetClass="entr" presetSubtype="1" fill="hold"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22" presetClass="entr" presetSubtype="8" fill="hold" nodeType="withEffect">
                                  <p:stCondLst>
                                    <p:cond delay="50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wipe(left)">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wipe(left)">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wipe(left)">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wipe(left)">
                                      <p:cBhvr>
                                        <p:cTn id="45" dur="500"/>
                                        <p:tgtEl>
                                          <p:spTgt spid="8">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
                                            <p:txEl>
                                              <p:pRg st="5" end="5"/>
                                            </p:txEl>
                                          </p:spTgt>
                                        </p:tgtEl>
                                        <p:attrNameLst>
                                          <p:attrName>style.visibility</p:attrName>
                                        </p:attrNameLst>
                                      </p:cBhvr>
                                      <p:to>
                                        <p:strVal val="visible"/>
                                      </p:to>
                                    </p:set>
                                    <p:animEffect transition="in" filter="wipe(left)">
                                      <p:cBhvr>
                                        <p:cTn id="50" dur="500"/>
                                        <p:tgtEl>
                                          <p:spTgt spid="8">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animEffect transition="in" filter="wipe(up)">
                                      <p:cBhvr>
                                        <p:cTn id="55" dur="500"/>
                                        <p:tgtEl>
                                          <p:spTgt spid="8">
                                            <p:txEl>
                                              <p:pRg st="6" end="6"/>
                                            </p:txEl>
                                          </p:spTgt>
                                        </p:tgtEl>
                                      </p:cBhvr>
                                    </p:animEffect>
                                  </p:childTnLst>
                                </p:cTn>
                              </p:par>
                              <p:par>
                                <p:cTn id="56" presetID="22" presetClass="entr" presetSubtype="1" fill="hold" nodeType="withEffect">
                                  <p:stCondLst>
                                    <p:cond delay="500"/>
                                  </p:stCondLst>
                                  <p:childTnLst>
                                    <p:set>
                                      <p:cBhvr>
                                        <p:cTn id="57" dur="1" fill="hold">
                                          <p:stCondLst>
                                            <p:cond delay="0"/>
                                          </p:stCondLst>
                                        </p:cTn>
                                        <p:tgtEl>
                                          <p:spTgt spid="13"/>
                                        </p:tgtEl>
                                        <p:attrNameLst>
                                          <p:attrName>style.visibility</p:attrName>
                                        </p:attrNameLst>
                                      </p:cBhvr>
                                      <p:to>
                                        <p:strVal val="visible"/>
                                      </p:to>
                                    </p:set>
                                    <p:animEffect transition="in" filter="wipe(up)">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8">
                                            <p:txEl>
                                              <p:pRg st="0" end="0"/>
                                            </p:txEl>
                                          </p:spTgt>
                                        </p:tgtEl>
                                      </p:cBhvr>
                                    </p:animEffect>
                                    <p:set>
                                      <p:cBhvr>
                                        <p:cTn id="63" dur="1" fill="hold">
                                          <p:stCondLst>
                                            <p:cond delay="499"/>
                                          </p:stCondLst>
                                        </p:cTn>
                                        <p:tgtEl>
                                          <p:spTgt spid="8">
                                            <p:txEl>
                                              <p:pRg st="0" end="0"/>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8">
                                            <p:txEl>
                                              <p:pRg st="1" end="1"/>
                                            </p:txEl>
                                          </p:spTgt>
                                        </p:tgtEl>
                                      </p:cBhvr>
                                    </p:animEffect>
                                    <p:set>
                                      <p:cBhvr>
                                        <p:cTn id="66" dur="1" fill="hold">
                                          <p:stCondLst>
                                            <p:cond delay="499"/>
                                          </p:stCondLst>
                                        </p:cTn>
                                        <p:tgtEl>
                                          <p:spTgt spid="8">
                                            <p:txEl>
                                              <p:pRg st="1" end="1"/>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8">
                                            <p:txEl>
                                              <p:pRg st="2" end="2"/>
                                            </p:txEl>
                                          </p:spTgt>
                                        </p:tgtEl>
                                      </p:cBhvr>
                                    </p:animEffect>
                                    <p:set>
                                      <p:cBhvr>
                                        <p:cTn id="69" dur="1" fill="hold">
                                          <p:stCondLst>
                                            <p:cond delay="499"/>
                                          </p:stCondLst>
                                        </p:cTn>
                                        <p:tgtEl>
                                          <p:spTgt spid="8">
                                            <p:txEl>
                                              <p:pRg st="2" end="2"/>
                                            </p:txEl>
                                          </p:spTgt>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8">
                                            <p:txEl>
                                              <p:pRg st="3" end="3"/>
                                            </p:txEl>
                                          </p:spTgt>
                                        </p:tgtEl>
                                      </p:cBhvr>
                                    </p:animEffect>
                                    <p:set>
                                      <p:cBhvr>
                                        <p:cTn id="72" dur="1" fill="hold">
                                          <p:stCondLst>
                                            <p:cond delay="499"/>
                                          </p:stCondLst>
                                        </p:cTn>
                                        <p:tgtEl>
                                          <p:spTgt spid="8">
                                            <p:txEl>
                                              <p:pRg st="3" end="3"/>
                                            </p:txEl>
                                          </p:spTgt>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8">
                                            <p:txEl>
                                              <p:pRg st="4" end="4"/>
                                            </p:txEl>
                                          </p:spTgt>
                                        </p:tgtEl>
                                      </p:cBhvr>
                                    </p:animEffect>
                                    <p:set>
                                      <p:cBhvr>
                                        <p:cTn id="75" dur="1" fill="hold">
                                          <p:stCondLst>
                                            <p:cond delay="499"/>
                                          </p:stCondLst>
                                        </p:cTn>
                                        <p:tgtEl>
                                          <p:spTgt spid="8">
                                            <p:txEl>
                                              <p:pRg st="4" end="4"/>
                                            </p:txEl>
                                          </p:spTgt>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8">
                                            <p:txEl>
                                              <p:pRg st="5" end="5"/>
                                            </p:txEl>
                                          </p:spTgt>
                                        </p:tgtEl>
                                      </p:cBhvr>
                                    </p:animEffect>
                                    <p:set>
                                      <p:cBhvr>
                                        <p:cTn id="78" dur="1" fill="hold">
                                          <p:stCondLst>
                                            <p:cond delay="499"/>
                                          </p:stCondLst>
                                        </p:cTn>
                                        <p:tgtEl>
                                          <p:spTgt spid="8">
                                            <p:txEl>
                                              <p:pRg st="5" end="5"/>
                                            </p:txEl>
                                          </p:spTgt>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8">
                                            <p:txEl>
                                              <p:pRg st="6" end="6"/>
                                            </p:txEl>
                                          </p:spTgt>
                                        </p:tgtEl>
                                      </p:cBhvr>
                                    </p:animEffect>
                                    <p:set>
                                      <p:cBhvr>
                                        <p:cTn id="81" dur="1" fill="hold">
                                          <p:stCondLst>
                                            <p:cond delay="499"/>
                                          </p:stCondLst>
                                        </p:cTn>
                                        <p:tgtEl>
                                          <p:spTgt spid="8">
                                            <p:txEl>
                                              <p:pRg st="6" end="6"/>
                                            </p:txEl>
                                          </p:spTgt>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7"/>
                                        </p:tgtEl>
                                      </p:cBhvr>
                                    </p:animEffect>
                                    <p:set>
                                      <p:cBhvr>
                                        <p:cTn id="84" dur="1" fill="hold">
                                          <p:stCondLst>
                                            <p:cond delay="499"/>
                                          </p:stCondLst>
                                        </p:cTn>
                                        <p:tgtEl>
                                          <p:spTgt spid="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p:bldP spid="8"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a:extLst>
              <a:ext uri="{FF2B5EF4-FFF2-40B4-BE49-F238E27FC236}">
                <a16:creationId xmlns:a16="http://schemas.microsoft.com/office/drawing/2014/main" id="{C596A11A-A613-4391-97BF-4844DF8675D8}"/>
              </a:ext>
            </a:extLst>
          </p:cNvPr>
          <p:cNvSpPr txBox="1"/>
          <p:nvPr/>
        </p:nvSpPr>
        <p:spPr>
          <a:xfrm>
            <a:off x="1636750" y="513649"/>
            <a:ext cx="6268063" cy="707886"/>
          </a:xfrm>
          <a:prstGeom prst="rect">
            <a:avLst/>
          </a:prstGeom>
          <a:gradFill flip="none" rotWithShape="1">
            <a:gsLst>
              <a:gs pos="100000">
                <a:schemeClr val="bg1"/>
              </a:gs>
              <a:gs pos="19000">
                <a:srgbClr val="2A8DE0"/>
              </a:gs>
              <a:gs pos="34000">
                <a:srgbClr val="2A8DE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3600">
                <a:latin typeface="Roboto" panose="02000000000000000000" pitchFamily="2" charset="0"/>
                <a:ea typeface="Roboto" panose="020000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solidFill>
                  <a:schemeClr val="tx1"/>
                </a:solidFill>
              </a:rPr>
              <a:t>SENTIMENT ANALYSIS</a:t>
            </a:r>
          </a:p>
        </p:txBody>
      </p:sp>
      <p:sp>
        <p:nvSpPr>
          <p:cNvPr id="3" name="titolo">
            <a:extLst>
              <a:ext uri="{FF2B5EF4-FFF2-40B4-BE49-F238E27FC236}">
                <a16:creationId xmlns:a16="http://schemas.microsoft.com/office/drawing/2014/main" id="{50E199B4-E011-4DAF-8549-D53F9B4CC965}"/>
              </a:ext>
            </a:extLst>
          </p:cNvPr>
          <p:cNvSpPr/>
          <p:nvPr/>
        </p:nvSpPr>
        <p:spPr>
          <a:xfrm>
            <a:off x="319228" y="292406"/>
            <a:ext cx="1179870" cy="1150375"/>
          </a:xfrm>
          <a:prstGeom prst="donut">
            <a:avLst>
              <a:gd name="adj" fmla="val 7906"/>
            </a:avLst>
          </a:prstGeom>
          <a:solidFill>
            <a:schemeClr val="tx1"/>
          </a:solidFill>
          <a:ln w="38100">
            <a:solidFill>
              <a:srgbClr val="2D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2DAAE1"/>
              </a:solidFill>
            </a:endParaRPr>
          </a:p>
        </p:txBody>
      </p:sp>
      <p:sp>
        <p:nvSpPr>
          <p:cNvPr id="4" name="titolo">
            <a:extLst>
              <a:ext uri="{FF2B5EF4-FFF2-40B4-BE49-F238E27FC236}">
                <a16:creationId xmlns:a16="http://schemas.microsoft.com/office/drawing/2014/main" id="{1DF94176-D072-4A4B-8840-B9681FAC2B46}"/>
              </a:ext>
            </a:extLst>
          </p:cNvPr>
          <p:cNvSpPr txBox="1"/>
          <p:nvPr/>
        </p:nvSpPr>
        <p:spPr>
          <a:xfrm>
            <a:off x="714238" y="513649"/>
            <a:ext cx="389850" cy="707886"/>
          </a:xfrm>
          <a:prstGeom prst="rect">
            <a:avLst/>
          </a:prstGeom>
          <a:noFill/>
        </p:spPr>
        <p:txBody>
          <a:bodyPr wrap="none" rtlCol="0">
            <a:spAutoFit/>
          </a:bodyPr>
          <a:lstStyle/>
          <a:p>
            <a:r>
              <a:rPr lang="it-IT" sz="4000" b="1" dirty="0">
                <a:latin typeface="Bahnschrift Condensed" panose="020B0502040204020203" pitchFamily="34" charset="0"/>
              </a:rPr>
              <a:t>2</a:t>
            </a:r>
            <a:endParaRPr lang="it-IT" sz="2400" b="1" dirty="0">
              <a:latin typeface="Bahnschrift Condensed" panose="020B0502040204020203" pitchFamily="34" charset="0"/>
            </a:endParaRPr>
          </a:p>
        </p:txBody>
      </p:sp>
      <p:pic>
        <p:nvPicPr>
          <p:cNvPr id="9" name="Immagine grande positiva">
            <a:extLst>
              <a:ext uri="{FF2B5EF4-FFF2-40B4-BE49-F238E27FC236}">
                <a16:creationId xmlns:a16="http://schemas.microsoft.com/office/drawing/2014/main" id="{63574A31-5053-4C07-8AD4-BF4518C7C295}"/>
              </a:ext>
            </a:extLst>
          </p:cNvPr>
          <p:cNvPicPr>
            <a:picLocks noChangeAspect="1"/>
          </p:cNvPicPr>
          <p:nvPr/>
        </p:nvPicPr>
        <p:blipFill>
          <a:blip r:embed="rId2"/>
          <a:stretch>
            <a:fillRect/>
          </a:stretch>
        </p:blipFill>
        <p:spPr>
          <a:xfrm>
            <a:off x="2049481" y="1431633"/>
            <a:ext cx="7585078" cy="3568249"/>
          </a:xfrm>
          <a:prstGeom prst="rect">
            <a:avLst/>
          </a:prstGeom>
          <a:ln>
            <a:noFill/>
          </a:ln>
          <a:effectLst>
            <a:outerShdw blurRad="292100" dist="139700" dir="2700000" algn="tl" rotWithShape="0">
              <a:srgbClr val="333333">
                <a:alpha val="65000"/>
              </a:srgbClr>
            </a:outerShdw>
          </a:effectLst>
        </p:spPr>
      </p:pic>
      <p:pic>
        <p:nvPicPr>
          <p:cNvPr id="11" name="Immaginne Grande Neutro 10">
            <a:extLst>
              <a:ext uri="{FF2B5EF4-FFF2-40B4-BE49-F238E27FC236}">
                <a16:creationId xmlns:a16="http://schemas.microsoft.com/office/drawing/2014/main" id="{872802EC-6BF2-4DC6-B189-A1F46ED875FB}"/>
              </a:ext>
            </a:extLst>
          </p:cNvPr>
          <p:cNvPicPr>
            <a:picLocks noChangeAspect="1"/>
          </p:cNvPicPr>
          <p:nvPr/>
        </p:nvPicPr>
        <p:blipFill>
          <a:blip r:embed="rId3"/>
          <a:stretch>
            <a:fillRect/>
          </a:stretch>
        </p:blipFill>
        <p:spPr>
          <a:xfrm>
            <a:off x="2049480" y="1431629"/>
            <a:ext cx="7605803" cy="3021484"/>
          </a:xfrm>
          <a:prstGeom prst="rect">
            <a:avLst/>
          </a:prstGeom>
          <a:ln>
            <a:noFill/>
          </a:ln>
          <a:effectLst>
            <a:outerShdw blurRad="292100" dist="139700" dir="2700000" algn="tl" rotWithShape="0">
              <a:srgbClr val="333333">
                <a:alpha val="65000"/>
              </a:srgbClr>
            </a:outerShdw>
          </a:effectLst>
        </p:spPr>
      </p:pic>
      <p:pic>
        <p:nvPicPr>
          <p:cNvPr id="17" name="Immagine Grande Tend. Neg">
            <a:extLst>
              <a:ext uri="{FF2B5EF4-FFF2-40B4-BE49-F238E27FC236}">
                <a16:creationId xmlns:a16="http://schemas.microsoft.com/office/drawing/2014/main" id="{9D479BD1-7165-4927-AA48-D0816F83686F}"/>
              </a:ext>
            </a:extLst>
          </p:cNvPr>
          <p:cNvPicPr>
            <a:picLocks noChangeAspect="1"/>
          </p:cNvPicPr>
          <p:nvPr/>
        </p:nvPicPr>
        <p:blipFill>
          <a:blip r:embed="rId4"/>
          <a:stretch>
            <a:fillRect/>
          </a:stretch>
        </p:blipFill>
        <p:spPr>
          <a:xfrm>
            <a:off x="1857814" y="1442781"/>
            <a:ext cx="7585080" cy="3029373"/>
          </a:xfrm>
          <a:prstGeom prst="rect">
            <a:avLst/>
          </a:prstGeom>
          <a:ln>
            <a:noFill/>
          </a:ln>
          <a:effectLst>
            <a:outerShdw blurRad="190500" algn="tl" rotWithShape="0">
              <a:srgbClr val="000000">
                <a:alpha val="70000"/>
              </a:srgbClr>
            </a:outerShdw>
          </a:effectLst>
        </p:spPr>
      </p:pic>
      <p:sp>
        <p:nvSpPr>
          <p:cNvPr id="18" name="Positivo">
            <a:extLst>
              <a:ext uri="{FF2B5EF4-FFF2-40B4-BE49-F238E27FC236}">
                <a16:creationId xmlns:a16="http://schemas.microsoft.com/office/drawing/2014/main" id="{05A3EBBF-8BD4-477A-8C99-798D178DD1B4}"/>
              </a:ext>
            </a:extLst>
          </p:cNvPr>
          <p:cNvSpPr txBox="1"/>
          <p:nvPr/>
        </p:nvSpPr>
        <p:spPr>
          <a:xfrm>
            <a:off x="3013293" y="6344351"/>
            <a:ext cx="1027782" cy="400110"/>
          </a:xfrm>
          <a:prstGeom prst="rect">
            <a:avLst/>
          </a:prstGeom>
          <a:noFill/>
        </p:spPr>
        <p:txBody>
          <a:bodyPr wrap="none" rtlCol="0">
            <a:spAutoFit/>
          </a:bodyPr>
          <a:lstStyle/>
          <a:p>
            <a:r>
              <a:rPr lang="it-IT" sz="2000" b="1" dirty="0">
                <a:solidFill>
                  <a:srgbClr val="00B050"/>
                </a:solidFill>
              </a:rPr>
              <a:t>Positivo</a:t>
            </a:r>
          </a:p>
        </p:txBody>
      </p:sp>
      <p:sp>
        <p:nvSpPr>
          <p:cNvPr id="19" name="Neutro">
            <a:extLst>
              <a:ext uri="{FF2B5EF4-FFF2-40B4-BE49-F238E27FC236}">
                <a16:creationId xmlns:a16="http://schemas.microsoft.com/office/drawing/2014/main" id="{7AF894A4-2456-4948-8D81-AEAFC18C9FD9}"/>
              </a:ext>
            </a:extLst>
          </p:cNvPr>
          <p:cNvSpPr txBox="1"/>
          <p:nvPr/>
        </p:nvSpPr>
        <p:spPr>
          <a:xfrm>
            <a:off x="7437345" y="6344351"/>
            <a:ext cx="934936" cy="400110"/>
          </a:xfrm>
          <a:prstGeom prst="rect">
            <a:avLst/>
          </a:prstGeom>
          <a:noFill/>
        </p:spPr>
        <p:txBody>
          <a:bodyPr wrap="none" rtlCol="0">
            <a:spAutoFit/>
          </a:bodyPr>
          <a:lstStyle/>
          <a:p>
            <a:r>
              <a:rPr lang="it-IT" sz="2000" b="1" dirty="0">
                <a:solidFill>
                  <a:schemeClr val="bg1">
                    <a:lumMod val="75000"/>
                  </a:schemeClr>
                </a:solidFill>
              </a:rPr>
              <a:t>Neutro</a:t>
            </a:r>
          </a:p>
        </p:txBody>
      </p:sp>
      <p:sp>
        <p:nvSpPr>
          <p:cNvPr id="20" name="tend. negativo">
            <a:extLst>
              <a:ext uri="{FF2B5EF4-FFF2-40B4-BE49-F238E27FC236}">
                <a16:creationId xmlns:a16="http://schemas.microsoft.com/office/drawing/2014/main" id="{6B274052-2B1C-40B1-9D80-98017F9E20DD}"/>
              </a:ext>
            </a:extLst>
          </p:cNvPr>
          <p:cNvSpPr txBox="1"/>
          <p:nvPr/>
        </p:nvSpPr>
        <p:spPr>
          <a:xfrm>
            <a:off x="9604933" y="2598003"/>
            <a:ext cx="1458505" cy="830997"/>
          </a:xfrm>
          <a:prstGeom prst="rect">
            <a:avLst/>
          </a:prstGeom>
          <a:noFill/>
        </p:spPr>
        <p:txBody>
          <a:bodyPr wrap="square" rtlCol="0">
            <a:spAutoFit/>
          </a:bodyPr>
          <a:lstStyle/>
          <a:p>
            <a:pPr algn="ctr"/>
            <a:r>
              <a:rPr lang="it-IT" sz="2400" b="1" dirty="0">
                <a:solidFill>
                  <a:srgbClr val="F66532"/>
                </a:solidFill>
              </a:rPr>
              <a:t>Tendente negativo</a:t>
            </a:r>
          </a:p>
        </p:txBody>
      </p:sp>
    </p:spTree>
    <p:extLst>
      <p:ext uri="{BB962C8B-B14F-4D97-AF65-F5344CB8AC3E}">
        <p14:creationId xmlns:p14="http://schemas.microsoft.com/office/powerpoint/2010/main" val="1668298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1.48148E-6 L -0.1819 0.32222 " pathEditMode="relative" rAng="0" ptsTypes="AA">
                                      <p:cBhvr>
                                        <p:cTn id="13" dur="1500" fill="hold"/>
                                        <p:tgtEl>
                                          <p:spTgt spid="9"/>
                                        </p:tgtEl>
                                        <p:attrNameLst>
                                          <p:attrName>ppt_x</p:attrName>
                                          <p:attrName>ppt_y</p:attrName>
                                        </p:attrNameLst>
                                      </p:cBhvr>
                                      <p:rCtr x="-9102" y="16111"/>
                                    </p:animMotion>
                                  </p:childTnLst>
                                </p:cTn>
                              </p:par>
                              <p:par>
                                <p:cTn id="14" presetID="6" presetClass="emph" presetSubtype="0" fill="hold" nodeType="withEffect">
                                  <p:stCondLst>
                                    <p:cond delay="0"/>
                                  </p:stCondLst>
                                  <p:childTnLst>
                                    <p:animScale>
                                      <p:cBhvr>
                                        <p:cTn id="15" dur="1500" fill="hold"/>
                                        <p:tgtEl>
                                          <p:spTgt spid="9"/>
                                        </p:tgtEl>
                                      </p:cBhvr>
                                      <p:by x="50000" y="50000"/>
                                    </p:animScale>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2.08333E-6 4.81481E-6 L 0.17812 0.3662 " pathEditMode="relative" rAng="0" ptsTypes="AA">
                                      <p:cBhvr>
                                        <p:cTn id="29" dur="2000" fill="hold"/>
                                        <p:tgtEl>
                                          <p:spTgt spid="11"/>
                                        </p:tgtEl>
                                        <p:attrNameLst>
                                          <p:attrName>ppt_x</p:attrName>
                                          <p:attrName>ppt_y</p:attrName>
                                        </p:attrNameLst>
                                      </p:cBhvr>
                                      <p:rCtr x="8906" y="18310"/>
                                    </p:animMotion>
                                  </p:childTnLst>
                                </p:cTn>
                              </p:par>
                              <p:par>
                                <p:cTn id="30" presetID="6" presetClass="emph" presetSubtype="0" fill="hold" nodeType="withEffect">
                                  <p:stCondLst>
                                    <p:cond delay="0"/>
                                  </p:stCondLst>
                                  <p:childTnLst>
                                    <p:animScale>
                                      <p:cBhvr>
                                        <p:cTn id="31" dur="2000" fill="hold"/>
                                        <p:tgtEl>
                                          <p:spTgt spid="11"/>
                                        </p:tgtEl>
                                      </p:cBhvr>
                                      <p:by x="59000" y="59000"/>
                                    </p:animScale>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726E6D9CA25964EA2FF9131C1174080" ma:contentTypeVersion="8" ma:contentTypeDescription="Creare un nuovo documento." ma:contentTypeScope="" ma:versionID="82e260381e886556fb371d66e86f0469">
  <xsd:schema xmlns:xsd="http://www.w3.org/2001/XMLSchema" xmlns:xs="http://www.w3.org/2001/XMLSchema" xmlns:p="http://schemas.microsoft.com/office/2006/metadata/properties" xmlns:ns2="0e449d4c-e27f-4abf-bb3c-790dc5223ba6" targetNamespace="http://schemas.microsoft.com/office/2006/metadata/properties" ma:root="true" ma:fieldsID="66002c43d814d16f90224b8623852a1b" ns2:_="">
    <xsd:import namespace="0e449d4c-e27f-4abf-bb3c-790dc5223ba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49d4c-e27f-4abf-bb3c-790dc5223b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AA0A77-D1AA-4456-85A0-7C82B90D2E5E}"/>
</file>

<file path=customXml/itemProps2.xml><?xml version="1.0" encoding="utf-8"?>
<ds:datastoreItem xmlns:ds="http://schemas.openxmlformats.org/officeDocument/2006/customXml" ds:itemID="{7635E923-D829-4539-8C0D-12010C346BBF}"/>
</file>

<file path=customXml/itemProps3.xml><?xml version="1.0" encoding="utf-8"?>
<ds:datastoreItem xmlns:ds="http://schemas.openxmlformats.org/officeDocument/2006/customXml" ds:itemID="{FFC24964-CC5B-4E4C-B9D8-89414E9EEDB1}"/>
</file>

<file path=docProps/app.xml><?xml version="1.0" encoding="utf-8"?>
<Properties xmlns="http://schemas.openxmlformats.org/officeDocument/2006/extended-properties" xmlns:vt="http://schemas.openxmlformats.org/officeDocument/2006/docPropsVTypes">
  <TotalTime>1337</TotalTime>
  <Words>1967</Words>
  <Application>Microsoft Office PowerPoint</Application>
  <PresentationFormat>Widescreen</PresentationFormat>
  <Paragraphs>148</Paragraphs>
  <Slides>29</Slides>
  <Notes>1</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vt:i4>
      </vt:variant>
    </vt:vector>
  </HeadingPairs>
  <TitlesOfParts>
    <vt:vector size="43" baseType="lpstr">
      <vt:lpstr>Arial</vt:lpstr>
      <vt:lpstr>Bahnschrift</vt:lpstr>
      <vt:lpstr>Bahnschrift Condensed</vt:lpstr>
      <vt:lpstr>Bahnschrift Light</vt:lpstr>
      <vt:lpstr>Bahnschrift SemiBold</vt:lpstr>
      <vt:lpstr>Calibri</vt:lpstr>
      <vt:lpstr>Calibri Light</vt:lpstr>
      <vt:lpstr>Consolas</vt:lpstr>
      <vt:lpstr>Fira Sans Extra Condensed ExtraBold</vt:lpstr>
      <vt:lpstr>Noto Sans</vt:lpstr>
      <vt:lpstr>Open Sans</vt:lpstr>
      <vt:lpstr>Roboto</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SIMONE GIGLIO</dc:creator>
  <cp:lastModifiedBy>SIMONE GIGLIO</cp:lastModifiedBy>
  <cp:revision>47</cp:revision>
  <dcterms:created xsi:type="dcterms:W3CDTF">2022-01-10T16:40:17Z</dcterms:created>
  <dcterms:modified xsi:type="dcterms:W3CDTF">2022-02-04T15:28:22Z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0x0101002726E6D9CA25964EA2FF9131C1174080</vt:lpwstr>
  </property>
</Properties>
</file>